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5AF88-81C1-437D-9628-D196F9E13D9F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61D00-F04A-46EA-878D-E3B1B493F0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598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D44-D392-4120-8A96-3B82DAE89E1B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453-DD8F-4EB8-955E-52A096DBC4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89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D44-D392-4120-8A96-3B82DAE89E1B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453-DD8F-4EB8-955E-52A096DBC4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031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D44-D392-4120-8A96-3B82DAE89E1B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453-DD8F-4EB8-955E-52A096DBC4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355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D44-D392-4120-8A96-3B82DAE89E1B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453-DD8F-4EB8-955E-52A096DBC4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08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D44-D392-4120-8A96-3B82DAE89E1B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453-DD8F-4EB8-955E-52A096DBC4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41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D44-D392-4120-8A96-3B82DAE89E1B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453-DD8F-4EB8-955E-52A096DBC4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0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D44-D392-4120-8A96-3B82DAE89E1B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453-DD8F-4EB8-955E-52A096DBC4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787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D44-D392-4120-8A96-3B82DAE89E1B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453-DD8F-4EB8-955E-52A096DBC4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64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D44-D392-4120-8A96-3B82DAE89E1B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453-DD8F-4EB8-955E-52A096DBC4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56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D44-D392-4120-8A96-3B82DAE89E1B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453-DD8F-4EB8-955E-52A096DBC4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33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D44-D392-4120-8A96-3B82DAE89E1B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6453-DD8F-4EB8-955E-52A096DBC4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62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EFD44-D392-4120-8A96-3B82DAE89E1B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76453-DD8F-4EB8-955E-52A096DBC4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77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383" y="2851740"/>
            <a:ext cx="61206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b="1" dirty="0" smtClean="0">
                <a:latin typeface="Comic Sans MS" pitchFamily="66" charset="0"/>
              </a:rPr>
              <a:t>The pirate, looking menacing, drew his sword.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latin typeface="Comic Sans MS" pitchFamily="66" charset="0"/>
              </a:rPr>
              <a:t>Screeching in delight, the parrot soared  over the trees.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latin typeface="Comic Sans MS" pitchFamily="66" charset="0"/>
              </a:rPr>
              <a:t>The boy dug, filled with nerves.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latin typeface="Comic Sans MS" pitchFamily="66" charset="0"/>
              </a:rPr>
              <a:t>Exhausted from swimming so far, the </a:t>
            </a:r>
            <a:r>
              <a:rPr lang="en-GB" b="1" dirty="0" err="1" smtClean="0">
                <a:latin typeface="Comic Sans MS" pitchFamily="66" charset="0"/>
              </a:rPr>
              <a:t>Quaswocki</a:t>
            </a:r>
            <a:r>
              <a:rPr lang="en-GB" b="1" dirty="0" smtClean="0">
                <a:latin typeface="Comic Sans MS" pitchFamily="66" charset="0"/>
              </a:rPr>
              <a:t> fell asleep on the log.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latin typeface="Comic Sans MS" pitchFamily="66" charset="0"/>
              </a:rPr>
              <a:t>The man lay on the sand feeling happy.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latin typeface="Comic Sans MS" pitchFamily="66" charset="0"/>
              </a:rPr>
              <a:t>On the look out for hungry birds, the crab scuttled across the sand.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latin typeface="Comic Sans MS" pitchFamily="66" charset="0"/>
              </a:rPr>
              <a:t>The man, realising he was stranded, suddenly felt very lonely.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latin typeface="Comic Sans MS" pitchFamily="66" charset="0"/>
              </a:rPr>
              <a:t>The fish swam peacefully as the waves crashed against the rocks.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latin typeface="Comic Sans MS" pitchFamily="66" charset="0"/>
              </a:rPr>
              <a:t>Shaking with fear, the boy made his way through the forest.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latin typeface="Comic Sans MS" pitchFamily="66" charset="0"/>
              </a:rPr>
              <a:t>The girl, overwhelmed with happiness, stared at the treasure.</a:t>
            </a:r>
          </a:p>
          <a:p>
            <a:endParaRPr lang="en-GB" b="1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1026" name="Picture 2" descr="C:\Users\John\AppData\Local\Microsoft\Windows\Temporary Internet Files\Content.IE5\0D1S5U9M\MC9001405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42" y="7912552"/>
            <a:ext cx="1670606" cy="113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ohn\AppData\Local\Microsoft\Windows\Temporary Internet Files\Content.IE5\7RNHYV93\MC90044171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613" y="107503"/>
            <a:ext cx="1477300" cy="147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ohn\AppData\Local\Microsoft\Windows\Temporary Internet Files\Content.IE5\K831M56E\MC90035986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4528">
            <a:off x="5284289" y="403391"/>
            <a:ext cx="1456180" cy="63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37390" y="107503"/>
            <a:ext cx="3986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 smtClean="0">
                <a:solidFill>
                  <a:srgbClr val="FF0000"/>
                </a:solidFill>
              </a:rPr>
              <a:t>Complex Sentences</a:t>
            </a:r>
            <a:endParaRPr lang="en-GB" sz="3600" b="1" u="sng" dirty="0">
              <a:solidFill>
                <a:srgbClr val="FF0000"/>
              </a:solidFill>
            </a:endParaRPr>
          </a:p>
        </p:txBody>
      </p:sp>
      <p:pic>
        <p:nvPicPr>
          <p:cNvPr id="1029" name="Picture 5" descr="C:\Users\John\AppData\Local\Microsoft\Windows\Temporary Internet Files\Content.IE5\0D1S5U9M\MC900441706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030" y="7524328"/>
            <a:ext cx="1526970" cy="1526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37390" y="1074729"/>
            <a:ext cx="4650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Using a code of your choice, identify the main clause and sub-clause in the sentences below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19653" y="1862433"/>
            <a:ext cx="5056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MAIN CLAUSE:</a:t>
            </a:r>
          </a:p>
          <a:p>
            <a:r>
              <a:rPr lang="en-GB" b="1" i="1" dirty="0" smtClean="0"/>
              <a:t>SUB-CLAUSE:</a:t>
            </a:r>
            <a:endParaRPr lang="en-GB" b="1" i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70383" y="2699792"/>
            <a:ext cx="5938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13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vosper.p1\Local Settings\Temporary Internet Files\Content.IE5\IZL4Z1DO\MC90014053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640" y="7956376"/>
            <a:ext cx="1440160" cy="98166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348880" y="7956376"/>
            <a:ext cx="4284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Comic Sans MS" pitchFamily="66" charset="0"/>
              </a:rPr>
              <a:t>If the sub-clause is first, the comma goes next.</a:t>
            </a:r>
          </a:p>
          <a:p>
            <a:r>
              <a:rPr lang="en-GB" sz="1200" b="1" dirty="0" smtClean="0">
                <a:latin typeface="Comic Sans MS" pitchFamily="66" charset="0"/>
              </a:rPr>
              <a:t>If the sub-clause is last, no comma in the text.</a:t>
            </a:r>
          </a:p>
          <a:p>
            <a:r>
              <a:rPr lang="en-GB" sz="1200" b="1" dirty="0" smtClean="0">
                <a:latin typeface="Comic Sans MS" pitchFamily="66" charset="0"/>
              </a:rPr>
              <a:t>If the sub-clause is in the middle, comma either side,</a:t>
            </a:r>
          </a:p>
          <a:p>
            <a:r>
              <a:rPr lang="en-GB" sz="1200" b="1" dirty="0" smtClean="0">
                <a:latin typeface="Comic Sans MS" pitchFamily="66" charset="0"/>
              </a:rPr>
              <a:t>Now I’m off to my hole to hide!</a:t>
            </a:r>
            <a:endParaRPr lang="en-GB" sz="1200" b="1" dirty="0">
              <a:latin typeface="Comic Sans MS" pitchFamily="66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2105472" y="7884368"/>
            <a:ext cx="4635896" cy="1008112"/>
          </a:xfrm>
          <a:prstGeom prst="wedgeRoundRectCallout">
            <a:avLst>
              <a:gd name="adj1" fmla="val -57564"/>
              <a:gd name="adj2" fmla="val 831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n>
                <a:solidFill>
                  <a:schemeClr val="tx1"/>
                </a:solidFill>
              </a:ln>
              <a:noFill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60648" y="7668344"/>
            <a:ext cx="619268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4664" y="1259632"/>
            <a:ext cx="62646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b="1" dirty="0" smtClean="0">
                <a:latin typeface="Comic Sans MS" pitchFamily="66" charset="0"/>
              </a:rPr>
              <a:t>The pirate scared of the soldiers jumped into the sea.</a:t>
            </a: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Comic Sans MS" pitchFamily="66" charset="0"/>
              </a:rPr>
              <a:t>Feeling happy the three parrots danced on the branch.</a:t>
            </a: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Comic Sans MS" pitchFamily="66" charset="0"/>
              </a:rPr>
              <a:t>The man ran through the forest desperate to reach the magical tree.</a:t>
            </a: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Comic Sans MS" pitchFamily="66" charset="0"/>
              </a:rPr>
              <a:t>Snarling angrily the </a:t>
            </a:r>
            <a:r>
              <a:rPr lang="en-GB" sz="1400" b="1" dirty="0" err="1" smtClean="0">
                <a:latin typeface="Comic Sans MS" pitchFamily="66" charset="0"/>
              </a:rPr>
              <a:t>Quaswocki</a:t>
            </a:r>
            <a:r>
              <a:rPr lang="en-GB" sz="1400" b="1" dirty="0" smtClean="0">
                <a:latin typeface="Comic Sans MS" pitchFamily="66" charset="0"/>
              </a:rPr>
              <a:t> glared at his prey.</a:t>
            </a: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Comic Sans MS" pitchFamily="66" charset="0"/>
              </a:rPr>
              <a:t>The boys saddened at their situation sat quietly on the beach.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32656" y="3275856"/>
            <a:ext cx="65253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Comic Sans MS" pitchFamily="66" charset="0"/>
              </a:rPr>
              <a:t>1.  The birds soared through the sky _________________________</a:t>
            </a:r>
          </a:p>
          <a:p>
            <a:pPr marL="342900" indent="-342900">
              <a:buAutoNum type="arabicPeriod" startAt="2"/>
            </a:pPr>
            <a:r>
              <a:rPr lang="en-GB" sz="1400" b="1" dirty="0" smtClean="0">
                <a:latin typeface="Comic Sans MS" pitchFamily="66" charset="0"/>
              </a:rPr>
              <a:t>Singing loudly _________________________________________</a:t>
            </a:r>
          </a:p>
          <a:p>
            <a:pPr marL="342900" indent="-342900">
              <a:buAutoNum type="arabicPeriod" startAt="2"/>
            </a:pPr>
            <a:r>
              <a:rPr lang="en-GB" sz="1400" b="1" dirty="0" smtClean="0">
                <a:latin typeface="Comic Sans MS" pitchFamily="66" charset="0"/>
              </a:rPr>
              <a:t>________________ looking elated ________________________</a:t>
            </a:r>
          </a:p>
          <a:p>
            <a:pPr marL="342900" indent="-342900">
              <a:buAutoNum type="arabicPeriod" startAt="4"/>
            </a:pPr>
            <a:r>
              <a:rPr lang="en-GB" sz="1400" b="1" dirty="0" smtClean="0">
                <a:latin typeface="Comic Sans MS" pitchFamily="66" charset="0"/>
              </a:rPr>
              <a:t>Enjoying himself immensely _______________________________</a:t>
            </a:r>
          </a:p>
          <a:p>
            <a:pPr marL="342900" indent="-342900">
              <a:buAutoNum type="arabicPeriod" startAt="4"/>
            </a:pPr>
            <a:r>
              <a:rPr lang="en-GB" sz="1400" b="1" dirty="0" smtClean="0">
                <a:latin typeface="Comic Sans MS" pitchFamily="66" charset="0"/>
              </a:rPr>
              <a:t>____________________________________ feeling hopeful.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6672" y="755576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itchFamily="34" charset="0"/>
                <a:cs typeface="Arial" pitchFamily="34" charset="0"/>
              </a:rPr>
              <a:t>A) Can you follow the rules to put the commas in the correct places?  First, you will need to work out where the main and sub-clauses are.</a:t>
            </a:r>
            <a:endParaRPr lang="en-GB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4664" y="2771800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itchFamily="34" charset="0"/>
                <a:cs typeface="Arial" pitchFamily="34" charset="0"/>
              </a:rPr>
              <a:t>B) Now it gets more difficult.  You need to add a sub or main clause to the sentences below </a:t>
            </a:r>
            <a:r>
              <a:rPr lang="en-GB" sz="1200" i="1" u="sng" dirty="0" smtClean="0">
                <a:latin typeface="Arial" pitchFamily="34" charset="0"/>
                <a:cs typeface="Arial" pitchFamily="34" charset="0"/>
              </a:rPr>
              <a:t>AND</a:t>
            </a:r>
            <a:r>
              <a:rPr lang="en-GB" sz="1200" i="1" dirty="0" smtClean="0">
                <a:latin typeface="Arial" pitchFamily="34" charset="0"/>
                <a:cs typeface="Arial" pitchFamily="34" charset="0"/>
              </a:rPr>
              <a:t> put the commas in where necessary.</a:t>
            </a:r>
            <a:endParaRPr lang="en-GB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4664" y="4572000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itchFamily="34" charset="0"/>
                <a:cs typeface="Arial" pitchFamily="34" charset="0"/>
              </a:rPr>
              <a:t>C) Now write three complex sentences of your own.  You must have a sub-clause and a main clause and use commas where necessary. </a:t>
            </a:r>
          </a:p>
          <a:p>
            <a:pPr algn="ctr"/>
            <a:r>
              <a:rPr lang="en-GB" sz="1200" b="1" i="1" dirty="0" smtClean="0">
                <a:latin typeface="Arial" pitchFamily="34" charset="0"/>
                <a:cs typeface="Arial" pitchFamily="34" charset="0"/>
              </a:rPr>
              <a:t>1 – about a crab   2 – about a pirate  3 – about a shark</a:t>
            </a:r>
          </a:p>
          <a:p>
            <a:endParaRPr lang="en-GB" sz="1200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4664" y="5364088"/>
            <a:ext cx="6048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b="1" dirty="0" smtClean="0">
                <a:latin typeface="Comic Sans MS" pitchFamily="66" charset="0"/>
              </a:rPr>
              <a:t>___________________________________________________________________________________________________________________________________________________</a:t>
            </a: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Comic Sans MS" pitchFamily="66" charset="0"/>
              </a:rPr>
              <a:t>___________________________________________________________________________________________________________________________________________________</a:t>
            </a: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Comic Sans MS" pitchFamily="66" charset="0"/>
              </a:rPr>
              <a:t>___________________________________________________________________________________________________________________________________________________ 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24744" y="0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solidFill>
                  <a:srgbClr val="FF0000"/>
                </a:solidFill>
                <a:latin typeface="Comic Sans MS" pitchFamily="66" charset="0"/>
              </a:rPr>
              <a:t>Commas</a:t>
            </a:r>
            <a:endParaRPr lang="en-GB" sz="2800" b="1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7" name="Picture 4" descr="C:\Users\John\AppData\Local\Microsoft\Windows\Temporary Internet Files\Content.IE5\K831M56E\MC90035986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179512"/>
            <a:ext cx="1080120" cy="472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John\AppData\Local\Microsoft\Windows\Temporary Internet Files\Content.IE5\7RNHYV93\MC900441717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00" y="0"/>
            <a:ext cx="971600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369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lquince</cp:lastModifiedBy>
  <cp:revision>16</cp:revision>
  <cp:lastPrinted>2013-01-23T13:30:29Z</cp:lastPrinted>
  <dcterms:created xsi:type="dcterms:W3CDTF">2012-06-20T17:42:33Z</dcterms:created>
  <dcterms:modified xsi:type="dcterms:W3CDTF">2018-02-21T08:43:08Z</dcterms:modified>
</cp:coreProperties>
</file>