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2" r:id="rId5"/>
    <p:sldId id="298" r:id="rId6"/>
    <p:sldId id="299" r:id="rId7"/>
    <p:sldId id="261" r:id="rId8"/>
    <p:sldId id="265" r:id="rId9"/>
    <p:sldId id="266" r:id="rId10"/>
    <p:sldId id="267" r:id="rId11"/>
    <p:sldId id="264" r:id="rId12"/>
    <p:sldId id="263" r:id="rId13"/>
    <p:sldId id="269" r:id="rId14"/>
    <p:sldId id="268" r:id="rId15"/>
    <p:sldId id="297" r:id="rId16"/>
    <p:sldId id="300" r:id="rId17"/>
    <p:sldId id="278" r:id="rId18"/>
    <p:sldId id="304" r:id="rId19"/>
    <p:sldId id="279" r:id="rId20"/>
    <p:sldId id="277" r:id="rId21"/>
    <p:sldId id="258" r:id="rId22"/>
    <p:sldId id="270" r:id="rId23"/>
    <p:sldId id="301" r:id="rId24"/>
    <p:sldId id="308" r:id="rId25"/>
    <p:sldId id="309" r:id="rId26"/>
    <p:sldId id="280" r:id="rId27"/>
    <p:sldId id="259" r:id="rId28"/>
    <p:sldId id="271" r:id="rId29"/>
    <p:sldId id="302" r:id="rId30"/>
    <p:sldId id="306" r:id="rId31"/>
    <p:sldId id="307" r:id="rId32"/>
    <p:sldId id="281" r:id="rId33"/>
    <p:sldId id="260" r:id="rId34"/>
    <p:sldId id="272" r:id="rId35"/>
    <p:sldId id="273" r:id="rId36"/>
    <p:sldId id="274" r:id="rId37"/>
    <p:sldId id="303" r:id="rId38"/>
    <p:sldId id="275" r:id="rId39"/>
    <p:sldId id="276" r:id="rId40"/>
    <p:sldId id="283" r:id="rId41"/>
    <p:sldId id="28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125C"/>
    <a:srgbClr val="990033"/>
    <a:srgbClr val="0033CC"/>
    <a:srgbClr val="C800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 Light-Rudland" userId="43db6bab-1066-42ed-bd79-55fdac6d28f4" providerId="ADAL" clId="{01E74068-EB68-4B71-9D22-9EB78074BCC0}"/>
    <pc:docChg chg="custSel modSld">
      <pc:chgData name="Frances Light-Rudland" userId="43db6bab-1066-42ed-bd79-55fdac6d28f4" providerId="ADAL" clId="{01E74068-EB68-4B71-9D22-9EB78074BCC0}" dt="2025-02-06T21:18:31.083" v="58" actId="478"/>
      <pc:docMkLst>
        <pc:docMk/>
      </pc:docMkLst>
      <pc:sldChg chg="addSp delSp modSp mod">
        <pc:chgData name="Frances Light-Rudland" userId="43db6bab-1066-42ed-bd79-55fdac6d28f4" providerId="ADAL" clId="{01E74068-EB68-4B71-9D22-9EB78074BCC0}" dt="2025-02-06T21:18:31.083" v="58" actId="478"/>
        <pc:sldMkLst>
          <pc:docMk/>
          <pc:sldMk cId="310071427" sldId="303"/>
        </pc:sldMkLst>
        <pc:spChg chg="add del mod">
          <ac:chgData name="Frances Light-Rudland" userId="43db6bab-1066-42ed-bd79-55fdac6d28f4" providerId="ADAL" clId="{01E74068-EB68-4B71-9D22-9EB78074BCC0}" dt="2025-02-06T21:18:31.083" v="58" actId="478"/>
          <ac:spMkLst>
            <pc:docMk/>
            <pc:sldMk cId="310071427" sldId="303"/>
            <ac:spMk id="5" creationId="{48661ECF-0720-7D01-E8AC-C306E4988D59}"/>
          </ac:spMkLst>
        </pc:spChg>
        <pc:spChg chg="add mod">
          <ac:chgData name="Frances Light-Rudland" userId="43db6bab-1066-42ed-bd79-55fdac6d28f4" providerId="ADAL" clId="{01E74068-EB68-4B71-9D22-9EB78074BCC0}" dt="2025-02-06T21:18:25.818" v="57" actId="12"/>
          <ac:spMkLst>
            <pc:docMk/>
            <pc:sldMk cId="310071427" sldId="303"/>
            <ac:spMk id="8" creationId="{1C087344-D9BA-B181-C13A-37BCF5532E4C}"/>
          </ac:spMkLst>
        </pc:spChg>
      </pc:sldChg>
    </pc:docChg>
  </pc:docChgLst>
  <pc:docChgLst>
    <pc:chgData name="Frances Light-Rudland" userId="43db6bab-1066-42ed-bd79-55fdac6d28f4" providerId="ADAL" clId="{12498C9B-3AF8-44C4-B8E8-18A1C74C2242}"/>
    <pc:docChg chg="modSld">
      <pc:chgData name="Frances Light-Rudland" userId="43db6bab-1066-42ed-bd79-55fdac6d28f4" providerId="ADAL" clId="{12498C9B-3AF8-44C4-B8E8-18A1C74C2242}" dt="2025-10-23T11:25:23.532" v="205" actId="6549"/>
      <pc:docMkLst>
        <pc:docMk/>
      </pc:docMkLst>
      <pc:sldChg chg="modSp mod">
        <pc:chgData name="Frances Light-Rudland" userId="43db6bab-1066-42ed-bd79-55fdac6d28f4" providerId="ADAL" clId="{12498C9B-3AF8-44C4-B8E8-18A1C74C2242}" dt="2025-10-23T11:23:35.557" v="146" actId="20577"/>
        <pc:sldMkLst>
          <pc:docMk/>
          <pc:sldMk cId="629552899" sldId="258"/>
        </pc:sldMkLst>
        <pc:spChg chg="mod">
          <ac:chgData name="Frances Light-Rudland" userId="43db6bab-1066-42ed-bd79-55fdac6d28f4" providerId="ADAL" clId="{12498C9B-3AF8-44C4-B8E8-18A1C74C2242}" dt="2025-10-23T11:23:35.557" v="146" actId="20577"/>
          <ac:spMkLst>
            <pc:docMk/>
            <pc:sldMk cId="629552899" sldId="258"/>
            <ac:spMk id="6" creationId="{676F490C-8156-4913-2956-C498A73211D7}"/>
          </ac:spMkLst>
        </pc:spChg>
      </pc:sldChg>
      <pc:sldChg chg="modSp mod">
        <pc:chgData name="Frances Light-Rudland" userId="43db6bab-1066-42ed-bd79-55fdac6d28f4" providerId="ADAL" clId="{12498C9B-3AF8-44C4-B8E8-18A1C74C2242}" dt="2025-10-23T11:24:36.611" v="174" actId="20577"/>
        <pc:sldMkLst>
          <pc:docMk/>
          <pc:sldMk cId="787362579" sldId="259"/>
        </pc:sldMkLst>
        <pc:spChg chg="mod">
          <ac:chgData name="Frances Light-Rudland" userId="43db6bab-1066-42ed-bd79-55fdac6d28f4" providerId="ADAL" clId="{12498C9B-3AF8-44C4-B8E8-18A1C74C2242}" dt="2025-10-23T11:24:36.611" v="174" actId="20577"/>
          <ac:spMkLst>
            <pc:docMk/>
            <pc:sldMk cId="787362579" sldId="259"/>
            <ac:spMk id="5" creationId="{57E0168A-E0CF-EC99-C115-88941B79961B}"/>
          </ac:spMkLst>
        </pc:spChg>
      </pc:sldChg>
      <pc:sldChg chg="modSp mod">
        <pc:chgData name="Frances Light-Rudland" userId="43db6bab-1066-42ed-bd79-55fdac6d28f4" providerId="ADAL" clId="{12498C9B-3AF8-44C4-B8E8-18A1C74C2242}" dt="2025-10-23T11:25:23.532" v="205" actId="6549"/>
        <pc:sldMkLst>
          <pc:docMk/>
          <pc:sldMk cId="2763119693" sldId="260"/>
        </pc:sldMkLst>
        <pc:spChg chg="mod">
          <ac:chgData name="Frances Light-Rudland" userId="43db6bab-1066-42ed-bd79-55fdac6d28f4" providerId="ADAL" clId="{12498C9B-3AF8-44C4-B8E8-18A1C74C2242}" dt="2025-10-23T11:25:23.532" v="205" actId="6549"/>
          <ac:spMkLst>
            <pc:docMk/>
            <pc:sldMk cId="2763119693" sldId="260"/>
            <ac:spMk id="5" creationId="{344B0B70-099E-8AA8-A7F6-BFD0E46112AB}"/>
          </ac:spMkLst>
        </pc:spChg>
      </pc:sldChg>
      <pc:sldChg chg="modSp mod">
        <pc:chgData name="Frances Light-Rudland" userId="43db6bab-1066-42ed-bd79-55fdac6d28f4" providerId="ADAL" clId="{12498C9B-3AF8-44C4-B8E8-18A1C74C2242}" dt="2025-10-23T11:19:26.848" v="15" actId="20577"/>
        <pc:sldMkLst>
          <pc:docMk/>
          <pc:sldMk cId="4039207749" sldId="262"/>
        </pc:sldMkLst>
        <pc:spChg chg="mod">
          <ac:chgData name="Frances Light-Rudland" userId="43db6bab-1066-42ed-bd79-55fdac6d28f4" providerId="ADAL" clId="{12498C9B-3AF8-44C4-B8E8-18A1C74C2242}" dt="2025-10-23T11:19:26.848" v="15" actId="20577"/>
          <ac:spMkLst>
            <pc:docMk/>
            <pc:sldMk cId="4039207749" sldId="262"/>
            <ac:spMk id="3" creationId="{D0722CFD-671E-41CB-4878-3F339CFAF9C0}"/>
          </ac:spMkLst>
        </pc:spChg>
      </pc:sldChg>
      <pc:sldChg chg="modSp mod">
        <pc:chgData name="Frances Light-Rudland" userId="43db6bab-1066-42ed-bd79-55fdac6d28f4" providerId="ADAL" clId="{12498C9B-3AF8-44C4-B8E8-18A1C74C2242}" dt="2025-10-23T11:23:17.688" v="139" actId="403"/>
        <pc:sldMkLst>
          <pc:docMk/>
          <pc:sldMk cId="3381763894" sldId="297"/>
        </pc:sldMkLst>
        <pc:spChg chg="mod">
          <ac:chgData name="Frances Light-Rudland" userId="43db6bab-1066-42ed-bd79-55fdac6d28f4" providerId="ADAL" clId="{12498C9B-3AF8-44C4-B8E8-18A1C74C2242}" dt="2025-10-23T11:23:17.688" v="139" actId="403"/>
          <ac:spMkLst>
            <pc:docMk/>
            <pc:sldMk cId="3381763894" sldId="297"/>
            <ac:spMk id="11" creationId="{C4DA25B3-F672-1A86-223E-4075B297F224}"/>
          </ac:spMkLst>
        </pc:spChg>
      </pc:sldChg>
      <pc:sldChg chg="modSp mod">
        <pc:chgData name="Frances Light-Rudland" userId="43db6bab-1066-42ed-bd79-55fdac6d28f4" providerId="ADAL" clId="{12498C9B-3AF8-44C4-B8E8-18A1C74C2242}" dt="2025-10-23T11:19:34.424" v="21" actId="20577"/>
        <pc:sldMkLst>
          <pc:docMk/>
          <pc:sldMk cId="298173044" sldId="298"/>
        </pc:sldMkLst>
        <pc:spChg chg="mod">
          <ac:chgData name="Frances Light-Rudland" userId="43db6bab-1066-42ed-bd79-55fdac6d28f4" providerId="ADAL" clId="{12498C9B-3AF8-44C4-B8E8-18A1C74C2242}" dt="2025-10-23T11:19:34.424" v="21" actId="20577"/>
          <ac:spMkLst>
            <pc:docMk/>
            <pc:sldMk cId="298173044" sldId="298"/>
            <ac:spMk id="3" creationId="{D0722CFD-671E-41CB-4878-3F339CFAF9C0}"/>
          </ac:spMkLst>
        </pc:spChg>
      </pc:sldChg>
      <pc:sldChg chg="modSp mod">
        <pc:chgData name="Frances Light-Rudland" userId="43db6bab-1066-42ed-bd79-55fdac6d28f4" providerId="ADAL" clId="{12498C9B-3AF8-44C4-B8E8-18A1C74C2242}" dt="2025-10-23T11:20:03.380" v="42" actId="20577"/>
        <pc:sldMkLst>
          <pc:docMk/>
          <pc:sldMk cId="3999354096" sldId="299"/>
        </pc:sldMkLst>
        <pc:spChg chg="mod">
          <ac:chgData name="Frances Light-Rudland" userId="43db6bab-1066-42ed-bd79-55fdac6d28f4" providerId="ADAL" clId="{12498C9B-3AF8-44C4-B8E8-18A1C74C2242}" dt="2025-10-23T11:20:03.380" v="42" actId="20577"/>
          <ac:spMkLst>
            <pc:docMk/>
            <pc:sldMk cId="3999354096" sldId="299"/>
            <ac:spMk id="8" creationId="{72E8F343-ADEA-1C05-4441-10A90DF94F03}"/>
          </ac:spMkLst>
        </pc:spChg>
      </pc:sldChg>
      <pc:sldChg chg="modSp mod">
        <pc:chgData name="Frances Light-Rudland" userId="43db6bab-1066-42ed-bd79-55fdac6d28f4" providerId="ADAL" clId="{12498C9B-3AF8-44C4-B8E8-18A1C74C2242}" dt="2025-10-23T11:25:05.866" v="196" actId="6549"/>
        <pc:sldMkLst>
          <pc:docMk/>
          <pc:sldMk cId="125653636" sldId="301"/>
        </pc:sldMkLst>
        <pc:spChg chg="mod">
          <ac:chgData name="Frances Light-Rudland" userId="43db6bab-1066-42ed-bd79-55fdac6d28f4" providerId="ADAL" clId="{12498C9B-3AF8-44C4-B8E8-18A1C74C2242}" dt="2025-10-23T11:25:05.866" v="196" actId="6549"/>
          <ac:spMkLst>
            <pc:docMk/>
            <pc:sldMk cId="125653636" sldId="301"/>
            <ac:spMk id="9" creationId="{B9306F62-BED4-10D4-4597-28FA73CFA395}"/>
          </ac:spMkLst>
        </pc:spChg>
      </pc:sldChg>
      <pc:sldChg chg="modSp mod">
        <pc:chgData name="Frances Light-Rudland" userId="43db6bab-1066-42ed-bd79-55fdac6d28f4" providerId="ADAL" clId="{12498C9B-3AF8-44C4-B8E8-18A1C74C2242}" dt="2025-10-23T11:24:57.756" v="195" actId="6549"/>
        <pc:sldMkLst>
          <pc:docMk/>
          <pc:sldMk cId="2008550766" sldId="302"/>
        </pc:sldMkLst>
        <pc:spChg chg="mod">
          <ac:chgData name="Frances Light-Rudland" userId="43db6bab-1066-42ed-bd79-55fdac6d28f4" providerId="ADAL" clId="{12498C9B-3AF8-44C4-B8E8-18A1C74C2242}" dt="2025-10-23T11:24:57.756" v="195" actId="6549"/>
          <ac:spMkLst>
            <pc:docMk/>
            <pc:sldMk cId="2008550766" sldId="302"/>
            <ac:spMk id="10" creationId="{D8DD38C9-649A-F59C-137D-BF6B03EF97E5}"/>
          </ac:spMkLst>
        </pc:spChg>
      </pc:sldChg>
    </pc:docChg>
  </pc:docChgLst>
  <pc:docChgLst>
    <pc:chgData name="Frances Light-Rudland" userId="43db6bab-1066-42ed-bd79-55fdac6d28f4" providerId="ADAL" clId="{DD058515-F21A-4E3C-A78C-30C66B9EB25C}"/>
    <pc:docChg chg="custSel modSld">
      <pc:chgData name="Frances Light-Rudland" userId="43db6bab-1066-42ed-bd79-55fdac6d28f4" providerId="ADAL" clId="{DD058515-F21A-4E3C-A78C-30C66B9EB25C}" dt="2025-07-15T13:18:18.522" v="221" actId="20577"/>
      <pc:docMkLst>
        <pc:docMk/>
      </pc:docMkLst>
      <pc:sldChg chg="modSp mod">
        <pc:chgData name="Frances Light-Rudland" userId="43db6bab-1066-42ed-bd79-55fdac6d28f4" providerId="ADAL" clId="{DD058515-F21A-4E3C-A78C-30C66B9EB25C}" dt="2025-07-15T13:18:18.522" v="221" actId="20577"/>
        <pc:sldMkLst>
          <pc:docMk/>
          <pc:sldMk cId="629552899" sldId="258"/>
        </pc:sldMkLst>
        <pc:spChg chg="mod">
          <ac:chgData name="Frances Light-Rudland" userId="43db6bab-1066-42ed-bd79-55fdac6d28f4" providerId="ADAL" clId="{DD058515-F21A-4E3C-A78C-30C66B9EB25C}" dt="2025-07-15T13:18:18.522" v="221" actId="20577"/>
          <ac:spMkLst>
            <pc:docMk/>
            <pc:sldMk cId="629552899" sldId="258"/>
            <ac:spMk id="6" creationId="{676F490C-8156-4913-2956-C498A73211D7}"/>
          </ac:spMkLst>
        </pc:spChg>
      </pc:sldChg>
      <pc:sldChg chg="modSp mod">
        <pc:chgData name="Frances Light-Rudland" userId="43db6bab-1066-42ed-bd79-55fdac6d28f4" providerId="ADAL" clId="{DD058515-F21A-4E3C-A78C-30C66B9EB25C}" dt="2025-07-15T13:16:39.265" v="200" actId="20577"/>
        <pc:sldMkLst>
          <pc:docMk/>
          <pc:sldMk cId="787362579" sldId="259"/>
        </pc:sldMkLst>
        <pc:spChg chg="mod">
          <ac:chgData name="Frances Light-Rudland" userId="43db6bab-1066-42ed-bd79-55fdac6d28f4" providerId="ADAL" clId="{DD058515-F21A-4E3C-A78C-30C66B9EB25C}" dt="2025-07-15T13:16:39.265" v="200" actId="20577"/>
          <ac:spMkLst>
            <pc:docMk/>
            <pc:sldMk cId="787362579" sldId="259"/>
            <ac:spMk id="5" creationId="{57E0168A-E0CF-EC99-C115-88941B79961B}"/>
          </ac:spMkLst>
        </pc:spChg>
      </pc:sldChg>
      <pc:sldChg chg="modSp mod">
        <pc:chgData name="Frances Light-Rudland" userId="43db6bab-1066-42ed-bd79-55fdac6d28f4" providerId="ADAL" clId="{DD058515-F21A-4E3C-A78C-30C66B9EB25C}" dt="2025-07-15T13:17:29.002" v="220" actId="20577"/>
        <pc:sldMkLst>
          <pc:docMk/>
          <pc:sldMk cId="2763119693" sldId="260"/>
        </pc:sldMkLst>
        <pc:spChg chg="mod">
          <ac:chgData name="Frances Light-Rudland" userId="43db6bab-1066-42ed-bd79-55fdac6d28f4" providerId="ADAL" clId="{DD058515-F21A-4E3C-A78C-30C66B9EB25C}" dt="2025-07-15T13:17:29.002" v="220" actId="20577"/>
          <ac:spMkLst>
            <pc:docMk/>
            <pc:sldMk cId="2763119693" sldId="260"/>
            <ac:spMk id="5" creationId="{344B0B70-099E-8AA8-A7F6-BFD0E46112AB}"/>
          </ac:spMkLst>
        </pc:spChg>
      </pc:sldChg>
      <pc:sldChg chg="modSp mod">
        <pc:chgData name="Frances Light-Rudland" userId="43db6bab-1066-42ed-bd79-55fdac6d28f4" providerId="ADAL" clId="{DD058515-F21A-4E3C-A78C-30C66B9EB25C}" dt="2025-07-15T13:15:00.131" v="133" actId="20577"/>
        <pc:sldMkLst>
          <pc:docMk/>
          <pc:sldMk cId="3381763894" sldId="297"/>
        </pc:sldMkLst>
        <pc:spChg chg="mod">
          <ac:chgData name="Frances Light-Rudland" userId="43db6bab-1066-42ed-bd79-55fdac6d28f4" providerId="ADAL" clId="{DD058515-F21A-4E3C-A78C-30C66B9EB25C}" dt="2025-07-15T13:15:00.131" v="133" actId="20577"/>
          <ac:spMkLst>
            <pc:docMk/>
            <pc:sldMk cId="3381763894" sldId="297"/>
            <ac:spMk id="11" creationId="{C4DA25B3-F672-1A86-223E-4075B297F224}"/>
          </ac:spMkLst>
        </pc:spChg>
      </pc:sldChg>
      <pc:sldChg chg="modSp mod">
        <pc:chgData name="Frances Light-Rudland" userId="43db6bab-1066-42ed-bd79-55fdac6d28f4" providerId="ADAL" clId="{DD058515-F21A-4E3C-A78C-30C66B9EB25C}" dt="2025-07-15T13:15:41.870" v="147" actId="6549"/>
        <pc:sldMkLst>
          <pc:docMk/>
          <pc:sldMk cId="298173044" sldId="298"/>
        </pc:sldMkLst>
        <pc:spChg chg="mod">
          <ac:chgData name="Frances Light-Rudland" userId="43db6bab-1066-42ed-bd79-55fdac6d28f4" providerId="ADAL" clId="{DD058515-F21A-4E3C-A78C-30C66B9EB25C}" dt="2025-07-15T13:15:35.725" v="146" actId="20577"/>
          <ac:spMkLst>
            <pc:docMk/>
            <pc:sldMk cId="298173044" sldId="298"/>
            <ac:spMk id="3" creationId="{D0722CFD-671E-41CB-4878-3F339CFAF9C0}"/>
          </ac:spMkLst>
        </pc:spChg>
        <pc:spChg chg="mod">
          <ac:chgData name="Frances Light-Rudland" userId="43db6bab-1066-42ed-bd79-55fdac6d28f4" providerId="ADAL" clId="{DD058515-F21A-4E3C-A78C-30C66B9EB25C}" dt="2025-07-15T13:15:41.870" v="147" actId="6549"/>
          <ac:spMkLst>
            <pc:docMk/>
            <pc:sldMk cId="298173044" sldId="298"/>
            <ac:spMk id="8" creationId="{72E8F343-ADEA-1C05-4441-10A90DF94F03}"/>
          </ac:spMkLst>
        </pc:spChg>
      </pc:sldChg>
      <pc:sldChg chg="modSp mod">
        <pc:chgData name="Frances Light-Rudland" userId="43db6bab-1066-42ed-bd79-55fdac6d28f4" providerId="ADAL" clId="{DD058515-F21A-4E3C-A78C-30C66B9EB25C}" dt="2025-07-15T13:14:17.481" v="107" actId="20577"/>
        <pc:sldMkLst>
          <pc:docMk/>
          <pc:sldMk cId="3999354096" sldId="299"/>
        </pc:sldMkLst>
        <pc:spChg chg="mod">
          <ac:chgData name="Frances Light-Rudland" userId="43db6bab-1066-42ed-bd79-55fdac6d28f4" providerId="ADAL" clId="{DD058515-F21A-4E3C-A78C-30C66B9EB25C}" dt="2025-07-15T13:14:17.481" v="107" actId="20577"/>
          <ac:spMkLst>
            <pc:docMk/>
            <pc:sldMk cId="3999354096" sldId="299"/>
            <ac:spMk id="8" creationId="{72E8F343-ADEA-1C05-4441-10A90DF94F03}"/>
          </ac:spMkLst>
        </pc:spChg>
      </pc:sldChg>
      <pc:sldChg chg="modSp mod">
        <pc:chgData name="Frances Light-Rudland" userId="43db6bab-1066-42ed-bd79-55fdac6d28f4" providerId="ADAL" clId="{DD058515-F21A-4E3C-A78C-30C66B9EB25C}" dt="2025-07-15T13:17:07.909" v="201" actId="6549"/>
        <pc:sldMkLst>
          <pc:docMk/>
          <pc:sldMk cId="2008550766" sldId="302"/>
        </pc:sldMkLst>
        <pc:spChg chg="mod">
          <ac:chgData name="Frances Light-Rudland" userId="43db6bab-1066-42ed-bd79-55fdac6d28f4" providerId="ADAL" clId="{DD058515-F21A-4E3C-A78C-30C66B9EB25C}" dt="2025-07-15T13:17:07.909" v="201" actId="6549"/>
          <ac:spMkLst>
            <pc:docMk/>
            <pc:sldMk cId="2008550766" sldId="302"/>
            <ac:spMk id="10" creationId="{D8DD38C9-649A-F59C-137D-BF6B03EF97E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A4576-F8F5-B8BB-8FAC-06B61DD1948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CB1A994-67CC-848C-5449-3092E4B842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8DC3D66-59E5-040A-7FF7-4F9C301B42B7}"/>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5" name="Footer Placeholder 4">
            <a:extLst>
              <a:ext uri="{FF2B5EF4-FFF2-40B4-BE49-F238E27FC236}">
                <a16:creationId xmlns:a16="http://schemas.microsoft.com/office/drawing/2014/main" id="{356697DE-E25E-F560-2C8F-6E738FB2D2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A2EC96-358F-EFF1-CEF6-D88F7E3237E9}"/>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1857897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C63B7-9B01-F537-89F5-DCE4BB5FD14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81CA872-4B99-05F1-FCB0-45915DC60B6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AF8AB66-9CE0-FBC3-AFB6-B14955F261E9}"/>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5" name="Footer Placeholder 4">
            <a:extLst>
              <a:ext uri="{FF2B5EF4-FFF2-40B4-BE49-F238E27FC236}">
                <a16:creationId xmlns:a16="http://schemas.microsoft.com/office/drawing/2014/main" id="{BD39EC04-077F-0572-746A-5A6D121D6A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479FC2-45FE-B307-7166-619437F352EE}"/>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128928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5AFE9-26D8-288A-D3C0-22B086BFBDE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923BF40-BBCD-A3FF-30B3-B0B1FCEC09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752CB8C-5047-E425-337A-8D0AB051823B}"/>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5" name="Footer Placeholder 4">
            <a:extLst>
              <a:ext uri="{FF2B5EF4-FFF2-40B4-BE49-F238E27FC236}">
                <a16:creationId xmlns:a16="http://schemas.microsoft.com/office/drawing/2014/main" id="{93DAEE42-3DA1-2EAB-97AB-86C4B0E43D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DF25AE-B332-3F46-3AB3-329E4EFCB7E9}"/>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309294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3FC3E-03F5-4C48-524B-F648542835E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B9DA0AC-0863-AECB-B222-AC60A393E34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6EB14B3-D642-6B65-2B20-4486811FFE1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F282EE5-5CCB-DFEB-7743-5C7081FC7014}"/>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6" name="Footer Placeholder 5">
            <a:extLst>
              <a:ext uri="{FF2B5EF4-FFF2-40B4-BE49-F238E27FC236}">
                <a16:creationId xmlns:a16="http://schemas.microsoft.com/office/drawing/2014/main" id="{907169DA-0B39-D9A1-B592-77A49FD88D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FC7D2F-EE7F-C018-99FD-665A1DD342E7}"/>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287065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2C2A-D73D-97AF-E810-76EBD17E173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70FBA2C-724F-C67C-44B0-60B7766D61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BA5BF78-AAEE-10FF-5BA0-DB8499939DE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829905E-AE4B-642F-E270-81A73BDC52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88C8B3D-B707-3ADF-B48A-6DC0AAB7AAC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59086FE-A9EA-4681-F4C2-D300F0765A0B}"/>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8" name="Footer Placeholder 7">
            <a:extLst>
              <a:ext uri="{FF2B5EF4-FFF2-40B4-BE49-F238E27FC236}">
                <a16:creationId xmlns:a16="http://schemas.microsoft.com/office/drawing/2014/main" id="{0E97DA4C-14D4-86F4-3A68-605492645F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7B1F1A3-D88D-8307-339C-3C68FF911210}"/>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85751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7B761-7A0C-0CCD-A4B1-9D7CEE9D436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B10B8B0-0BE2-BA5A-5F5D-8DA3BC2ED3EE}"/>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4" name="Footer Placeholder 3">
            <a:extLst>
              <a:ext uri="{FF2B5EF4-FFF2-40B4-BE49-F238E27FC236}">
                <a16:creationId xmlns:a16="http://schemas.microsoft.com/office/drawing/2014/main" id="{38532B90-2FAB-9620-D215-F81BE9BA96C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E96FAC6-3585-4128-F84D-0DB53F7F78D8}"/>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216955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84D332-79EF-C930-A058-ED367BBEF3E5}"/>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3" name="Footer Placeholder 2">
            <a:extLst>
              <a:ext uri="{FF2B5EF4-FFF2-40B4-BE49-F238E27FC236}">
                <a16:creationId xmlns:a16="http://schemas.microsoft.com/office/drawing/2014/main" id="{E613B48C-1C33-9CB8-4FA1-2CA889EB99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9F2C6A2-5998-D9FE-AA2A-19D60E84D9C8}"/>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3005316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1E150-46FA-FA21-5CD0-697D3EC1BE5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79516A3-1849-6EBF-147C-317F20EDFC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85F01C2-B72D-B848-0182-9802EAC024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4EEEABB-5222-C064-6787-F8766A68C667}"/>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6" name="Footer Placeholder 5">
            <a:extLst>
              <a:ext uri="{FF2B5EF4-FFF2-40B4-BE49-F238E27FC236}">
                <a16:creationId xmlns:a16="http://schemas.microsoft.com/office/drawing/2014/main" id="{70AF2157-9E4F-C486-414C-D79601966C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7CC3F5-31EE-C9DA-2420-20D40C36FFD1}"/>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3761667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BB5AD-BDBE-9D9D-7D59-8A959C1B2D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362D1A4-7A79-021A-5B46-3869634DF2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8C255E-0545-7301-A4B2-455ADE74E4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4166DB-A8FE-E71E-61DD-A4ECD7BA113C}"/>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6" name="Footer Placeholder 5">
            <a:extLst>
              <a:ext uri="{FF2B5EF4-FFF2-40B4-BE49-F238E27FC236}">
                <a16:creationId xmlns:a16="http://schemas.microsoft.com/office/drawing/2014/main" id="{56CBADA0-8BC5-05C0-E4C8-1CD6D2AA54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8B027-D193-73BC-E1F8-C22FCB35635A}"/>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1941786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024F4-5877-E2D5-6592-0BE4F5301F5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62AB51C-8090-5A58-D423-2D52B2059C5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266246A-31B3-012D-2581-6B0DC6AB95E5}"/>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5" name="Footer Placeholder 4">
            <a:extLst>
              <a:ext uri="{FF2B5EF4-FFF2-40B4-BE49-F238E27FC236}">
                <a16:creationId xmlns:a16="http://schemas.microsoft.com/office/drawing/2014/main" id="{1DD41173-FE61-C7B0-5035-CCAFE2781B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025343-AC72-C9A2-93CC-3FA3D68F26E0}"/>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16063114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056BC3-8DBA-01BB-054F-9A9B13F123D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A1C0CFA-4C75-DD3E-77A3-A3B4C2BCD1D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2623BAB-6F60-9CF0-B307-81BD37EE3D93}"/>
              </a:ext>
            </a:extLst>
          </p:cNvPr>
          <p:cNvSpPr>
            <a:spLocks noGrp="1"/>
          </p:cNvSpPr>
          <p:nvPr>
            <p:ph type="dt" sz="half" idx="10"/>
          </p:nvPr>
        </p:nvSpPr>
        <p:spPr/>
        <p:txBody>
          <a:bodyPr/>
          <a:lstStyle/>
          <a:p>
            <a:fld id="{1D96D0D3-0FE6-4AF2-B5DD-D81C0500D9D2}" type="datetimeFigureOut">
              <a:rPr lang="en-GB" smtClean="0"/>
              <a:t>23/10/2025</a:t>
            </a:fld>
            <a:endParaRPr lang="en-GB"/>
          </a:p>
        </p:txBody>
      </p:sp>
      <p:sp>
        <p:nvSpPr>
          <p:cNvPr id="5" name="Footer Placeholder 4">
            <a:extLst>
              <a:ext uri="{FF2B5EF4-FFF2-40B4-BE49-F238E27FC236}">
                <a16:creationId xmlns:a16="http://schemas.microsoft.com/office/drawing/2014/main" id="{6609296A-05C1-DBCB-2DD1-7336DBF7C4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A324BD-BD8B-1F65-2A33-5A65474D8EAE}"/>
              </a:ext>
            </a:extLst>
          </p:cNvPr>
          <p:cNvSpPr>
            <a:spLocks noGrp="1"/>
          </p:cNvSpPr>
          <p:nvPr>
            <p:ph type="sldNum" sz="quarter" idx="12"/>
          </p:nvPr>
        </p:nvSpPr>
        <p:spPr/>
        <p:txBody>
          <a:bodyPr/>
          <a:lstStyle/>
          <a:p>
            <a:fld id="{C2CBF894-FC3F-4AE6-A2A4-66536D1E406C}" type="slidenum">
              <a:rPr lang="en-GB" smtClean="0"/>
              <a:t>‹#›</a:t>
            </a:fld>
            <a:endParaRPr lang="en-GB"/>
          </a:p>
        </p:txBody>
      </p:sp>
    </p:spTree>
    <p:extLst>
      <p:ext uri="{BB962C8B-B14F-4D97-AF65-F5344CB8AC3E}">
        <p14:creationId xmlns:p14="http://schemas.microsoft.com/office/powerpoint/2010/main" val="173849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A64A44-70C0-85A2-D979-172141BEFF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AB0E324-74EE-2456-CEBE-536519541A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A55A959-7615-9B9F-B0B8-EFE4A6CAA7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96D0D3-0FE6-4AF2-B5DD-D81C0500D9D2}" type="datetimeFigureOut">
              <a:rPr lang="en-GB" smtClean="0"/>
              <a:t>23/10/2025</a:t>
            </a:fld>
            <a:endParaRPr lang="en-GB"/>
          </a:p>
        </p:txBody>
      </p:sp>
      <p:sp>
        <p:nvSpPr>
          <p:cNvPr id="5" name="Footer Placeholder 4">
            <a:extLst>
              <a:ext uri="{FF2B5EF4-FFF2-40B4-BE49-F238E27FC236}">
                <a16:creationId xmlns:a16="http://schemas.microsoft.com/office/drawing/2014/main" id="{21F5E548-2F9A-5244-C70E-24916FAE67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BBB6B99-A4E1-56EA-EF17-2498D8FC01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CBF894-FC3F-4AE6-A2A4-66536D1E406C}" type="slidenum">
              <a:rPr lang="en-GB" smtClean="0"/>
              <a:t>‹#›</a:t>
            </a:fld>
            <a:endParaRPr lang="en-GB"/>
          </a:p>
        </p:txBody>
      </p:sp>
    </p:spTree>
    <p:extLst>
      <p:ext uri="{BB962C8B-B14F-4D97-AF65-F5344CB8AC3E}">
        <p14:creationId xmlns:p14="http://schemas.microsoft.com/office/powerpoint/2010/main" val="7195079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30.xml"/><Relationship Id="rId3" Type="http://schemas.openxmlformats.org/officeDocument/2006/relationships/slide" Target="slide18.xml"/><Relationship Id="rId7"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slide" Target="slide24.xml"/><Relationship Id="rId4" Type="http://schemas.openxmlformats.org/officeDocument/2006/relationships/image" Target="../media/image2.png"/><Relationship Id="rId9"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jpe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png"/><Relationship Id="rId7" Type="http://schemas.openxmlformats.org/officeDocument/2006/relationships/slide" Target="slide31.xml"/><Relationship Id="rId2" Type="http://schemas.openxmlformats.org/officeDocument/2006/relationships/slide" Target="slide19.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slide" Target="slide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png"/><Relationship Id="rId7" Type="http://schemas.openxmlformats.org/officeDocument/2006/relationships/slide" Target="slide34.xml"/><Relationship Id="rId2" Type="http://schemas.openxmlformats.org/officeDocument/2006/relationships/slide" Target="slide20.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slide" Target="slide26.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hyperlink" Target="http://www.cambridgeshire.gov.uk/SEND" TargetMode="External"/><Relationship Id="rId1" Type="http://schemas.openxmlformats.org/officeDocument/2006/relationships/slideLayout" Target="../slideLayouts/slideLayout7.xml"/><Relationship Id="rId6" Type="http://schemas.openxmlformats.org/officeDocument/2006/relationships/hyperlink" Target="https://www.pinpoint-cambs.org.uk/" TargetMode="External"/><Relationship Id="rId5" Type="http://schemas.openxmlformats.org/officeDocument/2006/relationships/hyperlink" Target="https://www.autism.org.uk/" TargetMode="External"/><Relationship Id="rId4" Type="http://schemas.openxmlformats.org/officeDocument/2006/relationships/hyperlink" Target="https://www.cambridgeshire.gov.uk/residents/children-and-families/localoffer/local-offer-care-and-family-support/send-information-advice-and-supportservice-sendiass/"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png"/><Relationship Id="rId7" Type="http://schemas.openxmlformats.org/officeDocument/2006/relationships/slide" Target="slide35.xml"/><Relationship Id="rId2" Type="http://schemas.openxmlformats.org/officeDocument/2006/relationships/slide" Target="slide2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slide" Target="slide27.xml"/></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png"/><Relationship Id="rId7" Type="http://schemas.openxmlformats.org/officeDocument/2006/relationships/slide" Target="slide37.xml"/><Relationship Id="rId2" Type="http://schemas.openxmlformats.org/officeDocument/2006/relationships/slide" Target="slide23.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slide" Target="slide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D0722CFD-671E-41CB-4878-3F339CFAF9C0}"/>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Aspire Learning Trust </a:t>
            </a:r>
            <a:br>
              <a:rPr lang="en-GB" dirty="0">
                <a:solidFill>
                  <a:srgbClr val="FFFFFF"/>
                </a:solidFill>
              </a:rPr>
            </a:br>
            <a:r>
              <a:rPr lang="en-GB" dirty="0">
                <a:solidFill>
                  <a:srgbClr val="FFFFFF"/>
                </a:solidFill>
              </a:rPr>
              <a:t>SEND Information Report</a:t>
            </a:r>
            <a:br>
              <a:rPr lang="en-GB" dirty="0">
                <a:solidFill>
                  <a:srgbClr val="FFFFFF"/>
                </a:solidFill>
              </a:rPr>
            </a:br>
            <a:br>
              <a:rPr lang="en-GB" dirty="0">
                <a:solidFill>
                  <a:srgbClr val="FFFFFF"/>
                </a:solidFill>
              </a:rPr>
            </a:br>
            <a:r>
              <a:rPr lang="en-GB" sz="2400" dirty="0">
                <a:solidFill>
                  <a:srgbClr val="FFFFFF"/>
                </a:solidFill>
              </a:rPr>
              <a:t>September 2025</a:t>
            </a:r>
            <a:endParaRPr lang="en-GB" dirty="0">
              <a:solidFill>
                <a:srgbClr val="FFFFFF"/>
              </a:solidFill>
            </a:endParaRPr>
          </a:p>
        </p:txBody>
      </p:sp>
      <p:pic>
        <p:nvPicPr>
          <p:cNvPr id="4" name="Picture 2" descr="Provided by aspirelearningtrust-cambs.co.uk">
            <a:extLst>
              <a:ext uri="{FF2B5EF4-FFF2-40B4-BE49-F238E27FC236}">
                <a16:creationId xmlns:a16="http://schemas.microsoft.com/office/drawing/2014/main" id="{CBAFCFF7-4AEA-A037-2687-49C65A3210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665" t="19511" r="24540" b="19969"/>
          <a:stretch/>
        </p:blipFill>
        <p:spPr bwMode="auto">
          <a:xfrm>
            <a:off x="6394183" y="0"/>
            <a:ext cx="4735078" cy="3429000"/>
          </a:xfrm>
          <a:prstGeom prst="rect">
            <a:avLst/>
          </a:prstGeom>
          <a:extLst>
            <a:ext uri="{909E8E84-426E-40DD-AFC4-6F175D3DCCD1}">
              <a14:hiddenFill xmlns:a14="http://schemas.microsoft.com/office/drawing/2010/main">
                <a:solidFill>
                  <a:srgbClr val="FFFFFF"/>
                </a:solidFill>
              </a14:hiddenFill>
            </a:ext>
          </a:extLst>
        </p:spPr>
      </p:pic>
      <p:pic>
        <p:nvPicPr>
          <p:cNvPr id="5" name="Picture 5">
            <a:hlinkClick r:id="rId3" action="ppaction://hlinksldjump"/>
            <a:extLst>
              <a:ext uri="{FF2B5EF4-FFF2-40B4-BE49-F238E27FC236}">
                <a16:creationId xmlns:a16="http://schemas.microsoft.com/office/drawing/2014/main" id="{4A61FD4F-96A2-2248-B7C7-C72D9B5611C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446" t="44125" r="40191" b="39012"/>
          <a:stretch/>
        </p:blipFill>
        <p:spPr bwMode="auto">
          <a:xfrm>
            <a:off x="5755158" y="4025918"/>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Related image">
            <a:hlinkClick r:id="rId5" action="ppaction://hlinksldjump"/>
            <a:extLst>
              <a:ext uri="{FF2B5EF4-FFF2-40B4-BE49-F238E27FC236}">
                <a16:creationId xmlns:a16="http://schemas.microsoft.com/office/drawing/2014/main" id="{F89A6E36-6E79-BC00-73BB-7FB9151C4E95}"/>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7932943" y="4059254"/>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7" name="Picture 18">
            <a:hlinkClick r:id="rId8" action="ppaction://hlinksldjump"/>
            <a:extLst>
              <a:ext uri="{FF2B5EF4-FFF2-40B4-BE49-F238E27FC236}">
                <a16:creationId xmlns:a16="http://schemas.microsoft.com/office/drawing/2014/main" id="{54EBD5EC-C69B-17AB-13F7-7E7CEA06D3A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22920" t="21419" r="63405" b="-5112"/>
          <a:stretch>
            <a:fillRect/>
          </a:stretch>
        </p:blipFill>
        <p:spPr bwMode="auto">
          <a:xfrm>
            <a:off x="10131231" y="4025918"/>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9207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D0722CFD-671E-41CB-4878-3F339CFAF9C0}"/>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Aspire Learning Trust</a:t>
            </a:r>
          </a:p>
          <a:p>
            <a:pPr algn="ctr"/>
            <a:endParaRPr lang="en-GB" dirty="0">
              <a:solidFill>
                <a:srgbClr val="FFFFFF"/>
              </a:solidFill>
            </a:endParaRPr>
          </a:p>
          <a:p>
            <a:pPr algn="ctr"/>
            <a:r>
              <a:rPr lang="en-GB" sz="2400" dirty="0">
                <a:solidFill>
                  <a:srgbClr val="FFFFFF"/>
                </a:solidFill>
              </a:rPr>
              <a:t>CEO - Dr Matthew Laban</a:t>
            </a:r>
          </a:p>
        </p:txBody>
      </p:sp>
      <p:pic>
        <p:nvPicPr>
          <p:cNvPr id="5" name="Picture 5">
            <a:extLst>
              <a:ext uri="{FF2B5EF4-FFF2-40B4-BE49-F238E27FC236}">
                <a16:creationId xmlns:a16="http://schemas.microsoft.com/office/drawing/2014/main" id="{4A61FD4F-96A2-2248-B7C7-C72D9B5611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446" t="44125" r="40191" b="39012"/>
          <a:stretch/>
        </p:blipFill>
        <p:spPr bwMode="auto">
          <a:xfrm>
            <a:off x="5648626" y="323932"/>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Related image">
            <a:extLst>
              <a:ext uri="{FF2B5EF4-FFF2-40B4-BE49-F238E27FC236}">
                <a16:creationId xmlns:a16="http://schemas.microsoft.com/office/drawing/2014/main" id="{F89A6E36-6E79-BC00-73BB-7FB9151C4E95}"/>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5648626" y="2523419"/>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7" name="Picture 18">
            <a:extLst>
              <a:ext uri="{FF2B5EF4-FFF2-40B4-BE49-F238E27FC236}">
                <a16:creationId xmlns:a16="http://schemas.microsoft.com/office/drawing/2014/main" id="{54EBD5EC-C69B-17AB-13F7-7E7CEA06D3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2920" t="21419" r="63405" b="-5112"/>
          <a:stretch>
            <a:fillRect/>
          </a:stretch>
        </p:blipFill>
        <p:spPr bwMode="auto">
          <a:xfrm>
            <a:off x="5715628" y="4760754"/>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72E8F343-ADEA-1C05-4441-10A90DF94F03}"/>
              </a:ext>
            </a:extLst>
          </p:cNvPr>
          <p:cNvSpPr txBox="1"/>
          <p:nvPr/>
        </p:nvSpPr>
        <p:spPr>
          <a:xfrm>
            <a:off x="7221771" y="259375"/>
            <a:ext cx="4718694" cy="6124754"/>
          </a:xfrm>
          <a:prstGeom prst="rect">
            <a:avLst/>
          </a:prstGeom>
          <a:noFill/>
        </p:spPr>
        <p:txBody>
          <a:bodyPr wrap="square">
            <a:spAutoFit/>
          </a:bodyPr>
          <a:lstStyle/>
          <a:p>
            <a:pPr algn="just"/>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Executive Head Teacher – Mr Robert Litten</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Executive Deputy Head Teacher – Mrs Rachel Bains</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Primary SENDCo – Mrs Frances Light-Rudland</a:t>
            </a: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Executive Head Teacher – Mr Robert Litten</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Executive Deputy Head Teacher – Mrs Rachel Bains</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Primary SENDCo – Mrs Frances Light-Rudland</a:t>
            </a: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Principal– Ms Dawn White</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Deputy Principal – Ms Anna </a:t>
            </a:r>
            <a:r>
              <a:rPr lang="en-GB" sz="1400" dirty="0" err="1">
                <a:latin typeface="Calibri" panose="020F0502020204030204" pitchFamily="34" charset="0"/>
                <a:ea typeface="Calibri" panose="020F0502020204030204" pitchFamily="34" charset="0"/>
                <a:cs typeface="Times New Roman" panose="02020603050405020304" pitchFamily="18" charset="0"/>
              </a:rPr>
              <a:t>Wahlandt</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SENDCo – Mrs Laura Lancaster</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Primary SENDCo and SEND Transition Lead – Mrs Frances Light-Rudland</a:t>
            </a: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173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D0722CFD-671E-41CB-4878-3F339CFAF9C0}"/>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The SENDCo Team</a:t>
            </a:r>
          </a:p>
        </p:txBody>
      </p:sp>
      <p:pic>
        <p:nvPicPr>
          <p:cNvPr id="5" name="Picture 5">
            <a:extLst>
              <a:ext uri="{FF2B5EF4-FFF2-40B4-BE49-F238E27FC236}">
                <a16:creationId xmlns:a16="http://schemas.microsoft.com/office/drawing/2014/main" id="{4A61FD4F-96A2-2248-B7C7-C72D9B5611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446" t="44125" r="40191" b="39012"/>
          <a:stretch/>
        </p:blipFill>
        <p:spPr bwMode="auto">
          <a:xfrm>
            <a:off x="5648626" y="323932"/>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Related image">
            <a:extLst>
              <a:ext uri="{FF2B5EF4-FFF2-40B4-BE49-F238E27FC236}">
                <a16:creationId xmlns:a16="http://schemas.microsoft.com/office/drawing/2014/main" id="{F89A6E36-6E79-BC00-73BB-7FB9151C4E95}"/>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5648626" y="2532297"/>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7" name="Picture 18">
            <a:extLst>
              <a:ext uri="{FF2B5EF4-FFF2-40B4-BE49-F238E27FC236}">
                <a16:creationId xmlns:a16="http://schemas.microsoft.com/office/drawing/2014/main" id="{54EBD5EC-C69B-17AB-13F7-7E7CEA06D3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2920" t="21419" r="63405" b="-5112"/>
          <a:stretch>
            <a:fillRect/>
          </a:stretch>
        </p:blipFill>
        <p:spPr bwMode="auto">
          <a:xfrm>
            <a:off x="5715628" y="4645340"/>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72E8F343-ADEA-1C05-4441-10A90DF94F03}"/>
              </a:ext>
            </a:extLst>
          </p:cNvPr>
          <p:cNvSpPr txBox="1"/>
          <p:nvPr/>
        </p:nvSpPr>
        <p:spPr>
          <a:xfrm>
            <a:off x="7221771" y="259375"/>
            <a:ext cx="4718694" cy="5909310"/>
          </a:xfrm>
          <a:prstGeom prst="rect">
            <a:avLst/>
          </a:prstGeom>
          <a:noFill/>
        </p:spPr>
        <p:txBody>
          <a:bodyPr wrap="square">
            <a:spAutoFit/>
          </a:bodyPr>
          <a:lstStyle/>
          <a:p>
            <a:pPr algn="just"/>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Primary Senior SENDCo – Mrs Frances Light-Rudland (Overseeing all SEND Provision)</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Nursery, Reception &amp; Year 1 SENDCo – Mrs Shelly Ruggles</a:t>
            </a: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Years </a:t>
            </a:r>
            <a:r>
              <a:rPr lang="en-GB" sz="1400" dirty="0">
                <a:latin typeface="Calibri" panose="020F0502020204030204" pitchFamily="34" charset="0"/>
                <a:ea typeface="Calibri" panose="020F0502020204030204" pitchFamily="34" charset="0"/>
                <a:cs typeface="Times New Roman" panose="02020603050405020304" pitchFamily="18" charset="0"/>
              </a:rPr>
              <a:t>2, </a:t>
            </a:r>
            <a:r>
              <a:rPr lang="en-GB" sz="1400" dirty="0">
                <a:effectLst/>
                <a:latin typeface="Calibri" panose="020F0502020204030204" pitchFamily="34" charset="0"/>
                <a:ea typeface="Calibri" panose="020F0502020204030204" pitchFamily="34" charset="0"/>
                <a:cs typeface="Times New Roman" panose="02020603050405020304" pitchFamily="18" charset="0"/>
              </a:rPr>
              <a:t>3 and 4 – Assistant SENDCo – Mrs Jodie Jarvis</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Years 5 &amp; 6 SENDCo – Mrs Frances Light-Rudland</a:t>
            </a: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Primary Senior SENDCo – Mrs Frances Light-Rudland (Overseeing all SEND Provision)</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Nursery and Lower School (Nursery, Reception, Year 1, 2, W1) SENDCo – Miss Louise Tansley</a:t>
            </a: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Upper School (W2, Year 4 and 5) SENDCo – Miss Charlotte Jones</a:t>
            </a: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Year 6 SENDCo – Mrs Frances Light-Rudland</a:t>
            </a: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latin typeface="Calibri" panose="020F0502020204030204" pitchFamily="34" charset="0"/>
                <a:ea typeface="Calibri" panose="020F0502020204030204" pitchFamily="34" charset="0"/>
                <a:cs typeface="Times New Roman" panose="02020603050405020304" pitchFamily="18" charset="0"/>
              </a:rPr>
              <a:t>SENDCO – Mrs Laura Lancaster</a:t>
            </a: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Primary Senior SENDCo and SEND Transition Lead – Mrs Frances Light-Rudland (Supporting 2 days a week)</a:t>
            </a: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Deputy SENDCo – Miss Georgia </a:t>
            </a:r>
            <a:r>
              <a:rPr lang="en-GB" sz="1400" dirty="0">
                <a:latin typeface="Calibri" panose="020F0502020204030204" pitchFamily="34" charset="0"/>
                <a:ea typeface="Calibri" panose="020F0502020204030204" pitchFamily="34" charset="0"/>
                <a:cs typeface="Times New Roman" panose="02020603050405020304" pitchFamily="18" charset="0"/>
              </a:rPr>
              <a:t>Purdy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9354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SEND?</a:t>
            </a:r>
          </a:p>
          <a:p>
            <a:pPr algn="ctr"/>
            <a:endParaRPr lang="en-GB" sz="3600" dirty="0">
              <a:solidFill>
                <a:srgbClr val="FFFFFF"/>
              </a:solidFill>
            </a:endParaRPr>
          </a:p>
          <a:p>
            <a:pPr algn="ctr"/>
            <a:r>
              <a:rPr lang="en-GB" sz="2400" dirty="0">
                <a:solidFill>
                  <a:srgbClr val="FFFFFF"/>
                </a:solidFill>
              </a:rPr>
              <a:t>SEND Code of Practice 2014: (updated January 2015)</a:t>
            </a:r>
            <a:br>
              <a:rPr lang="en-GB" dirty="0">
                <a:solidFill>
                  <a:srgbClr val="FFFFFF"/>
                </a:solidFill>
              </a:rPr>
            </a:br>
            <a:endParaRPr lang="en-GB" dirty="0">
              <a:solidFill>
                <a:srgbClr val="FFFFFF"/>
              </a:solidFill>
            </a:endParaRPr>
          </a:p>
        </p:txBody>
      </p:sp>
      <p:sp>
        <p:nvSpPr>
          <p:cNvPr id="5" name="TextBox 4">
            <a:extLst>
              <a:ext uri="{FF2B5EF4-FFF2-40B4-BE49-F238E27FC236}">
                <a16:creationId xmlns:a16="http://schemas.microsoft.com/office/drawing/2014/main" id="{D3F7A41A-DC27-3C15-094B-45421D721217}"/>
              </a:ext>
            </a:extLst>
          </p:cNvPr>
          <p:cNvSpPr txBox="1"/>
          <p:nvPr/>
        </p:nvSpPr>
        <p:spPr>
          <a:xfrm>
            <a:off x="5475850" y="916216"/>
            <a:ext cx="6464615" cy="5232202"/>
          </a:xfrm>
          <a:prstGeom prst="rect">
            <a:avLst/>
          </a:prstGeom>
          <a:noFill/>
        </p:spPr>
        <p:txBody>
          <a:bodyPr wrap="square">
            <a:spAutoFit/>
          </a:bodyPr>
          <a:lstStyle/>
          <a:p>
            <a:pPr algn="just"/>
            <a:r>
              <a:rPr lang="en-GB" sz="1400" b="1" dirty="0">
                <a:effectLst/>
                <a:latin typeface="Calibri" panose="020F0502020204030204" pitchFamily="34" charset="0"/>
                <a:ea typeface="Calibri" panose="020F0502020204030204" pitchFamily="34" charset="0"/>
                <a:cs typeface="Times New Roman" panose="02020603050405020304" pitchFamily="18" charset="0"/>
              </a:rPr>
              <a:t>What is a special educational need or disability?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CYP have special educational needs if they: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tabLst>
                <a:tab pos="90043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have a learning difficulty that calls for </a:t>
            </a:r>
            <a:r>
              <a:rPr lang="en-GB" sz="1400" b="1" dirty="0">
                <a:effectLst/>
                <a:latin typeface="Calibri" panose="020F0502020204030204" pitchFamily="34" charset="0"/>
                <a:ea typeface="Calibri" panose="020F0502020204030204" pitchFamily="34" charset="0"/>
                <a:cs typeface="Times New Roman" panose="02020603050405020304" pitchFamily="18" charset="0"/>
              </a:rPr>
              <a:t>additional and different provision </a:t>
            </a:r>
            <a:r>
              <a:rPr lang="en-GB" sz="1400" dirty="0">
                <a:effectLst/>
                <a:latin typeface="Calibri" panose="020F0502020204030204" pitchFamily="34" charset="0"/>
                <a:ea typeface="Calibri" panose="020F0502020204030204" pitchFamily="34" charset="0"/>
                <a:cs typeface="Times New Roman" panose="02020603050405020304" pitchFamily="18" charset="0"/>
              </a:rPr>
              <a:t>to be made for them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have a significantly greater difficulty in learning than the majority of CYP of the same age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have a disability that prevents or hinders them from making use of educational facilities of a kind generally provided for CYP of the same age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are under compulsory school age and fall within the definitions above or would do if special educational provision was not made for them</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400" dirty="0">
                <a:effectLst/>
                <a:latin typeface="Calibri" panose="020F0502020204030204" pitchFamily="34" charset="0"/>
                <a:ea typeface="Calibri" panose="020F0502020204030204" pitchFamily="34" charset="0"/>
                <a:cs typeface="Times New Roman" panose="02020603050405020304" pitchFamily="18" charset="0"/>
              </a:rPr>
              <a:t>(2014 Code of Practice)</a:t>
            </a:r>
          </a:p>
          <a:p>
            <a:pPr algn="just"/>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GB" sz="1400" dirty="0">
              <a:latin typeface="Calibri" panose="020F0502020204030204" pitchFamily="34" charset="0"/>
              <a:ea typeface="Calibri" panose="020F0502020204030204" pitchFamily="34" charset="0"/>
              <a:cs typeface="Times New Roman" panose="02020603050405020304" pitchFamily="18" charset="0"/>
            </a:endParaRPr>
          </a:p>
          <a:p>
            <a:r>
              <a:rPr lang="en-GB" sz="1400" b="1" dirty="0">
                <a:effectLst/>
                <a:latin typeface="Calibri" panose="020F0502020204030204" pitchFamily="34" charset="0"/>
                <a:ea typeface="Calibri" panose="020F0502020204030204" pitchFamily="34" charset="0"/>
                <a:cs typeface="Times New Roman" panose="02020603050405020304" pitchFamily="18" charset="0"/>
              </a:rPr>
              <a:t>What type of special educational needs can Aspire Learning Trust support?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CYP who have communication and interaction needs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400" dirty="0">
                <a:effectLst/>
                <a:latin typeface="Calibri" panose="020F0502020204030204" pitchFamily="34" charset="0"/>
                <a:ea typeface="Calibri" panose="020F0502020204030204" pitchFamily="34" charset="0"/>
                <a:cs typeface="Times New Roman" panose="02020603050405020304" pitchFamily="18" charset="0"/>
              </a:rPr>
              <a:t> Autistic Spectrum Disorder, speech and language need requiring input from Speech Therapist</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CYP who have cognition and learning needs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400" dirty="0">
                <a:effectLst/>
                <a:latin typeface="Calibri" panose="020F0502020204030204" pitchFamily="34" charset="0"/>
                <a:ea typeface="Calibri" panose="020F0502020204030204" pitchFamily="34" charset="0"/>
                <a:cs typeface="Times New Roman" panose="02020603050405020304" pitchFamily="18" charset="0"/>
              </a:rPr>
              <a:t> they work at a much lower level than most CYP of their age</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CYP who have specific learning difficulties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400" dirty="0">
                <a:effectLst/>
                <a:latin typeface="Calibri" panose="020F0502020204030204" pitchFamily="34" charset="0"/>
                <a:ea typeface="Calibri" panose="020F0502020204030204" pitchFamily="34" charset="0"/>
                <a:cs typeface="Times New Roman" panose="02020603050405020304" pitchFamily="18" charset="0"/>
              </a:rPr>
              <a:t> they are visually impaired, hearing impaired</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CYP who have physical and sensory needs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400" dirty="0">
                <a:effectLst/>
                <a:latin typeface="Calibri" panose="020F0502020204030204" pitchFamily="34" charset="0"/>
                <a:ea typeface="Calibri" panose="020F0502020204030204" pitchFamily="34" charset="0"/>
                <a:cs typeface="Times New Roman" panose="02020603050405020304" pitchFamily="18" charset="0"/>
              </a:rPr>
              <a:t> they use a wheelchair or have a catheter or are diabetic</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CYP who have behavioural, emotional and social development needs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400" dirty="0">
                <a:effectLst/>
                <a:latin typeface="Calibri" panose="020F0502020204030204" pitchFamily="34" charset="0"/>
                <a:ea typeface="Calibri" panose="020F0502020204030204" pitchFamily="34" charset="0"/>
                <a:cs typeface="Times New Roman" panose="02020603050405020304" pitchFamily="18" charset="0"/>
              </a:rPr>
              <a:t> ADHD</a:t>
            </a:r>
          </a:p>
          <a:p>
            <a:pPr algn="just"/>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CA31B8E4-9B07-2E33-51E7-53E364477F93}"/>
              </a:ext>
            </a:extLst>
          </p:cNvPr>
          <p:cNvSpPr txBox="1"/>
          <p:nvPr/>
        </p:nvSpPr>
        <p:spPr>
          <a:xfrm>
            <a:off x="5424158" y="0"/>
            <a:ext cx="6723451" cy="738664"/>
          </a:xfrm>
          <a:prstGeom prst="rect">
            <a:avLst/>
          </a:prstGeom>
          <a:noFill/>
        </p:spPr>
        <p:txBody>
          <a:bodyPr wrap="square">
            <a:spAutoFit/>
          </a:bodyPr>
          <a:lstStyle/>
          <a:p>
            <a:pPr algn="just"/>
            <a:r>
              <a:rPr lang="en-GB" sz="1400" b="1" i="1" dirty="0"/>
              <a:t>Note on terminology: Aspire Learning Trust provides education at all ages and stages. For this reason, the term Children Young Person (CYP) will be used throughout this policy in reference to children, pupils and students.</a:t>
            </a:r>
          </a:p>
        </p:txBody>
      </p:sp>
    </p:spTree>
    <p:extLst>
      <p:ext uri="{BB962C8B-B14F-4D97-AF65-F5344CB8AC3E}">
        <p14:creationId xmlns:p14="http://schemas.microsoft.com/office/powerpoint/2010/main" val="2957830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are the areas of SEND?</a:t>
            </a:r>
          </a:p>
          <a:p>
            <a:pPr algn="ctr"/>
            <a:endParaRPr lang="en-GB" sz="3600" dirty="0">
              <a:solidFill>
                <a:srgbClr val="FFFFFF"/>
              </a:solidFill>
            </a:endParaRPr>
          </a:p>
          <a:p>
            <a:pPr algn="ctr"/>
            <a:r>
              <a:rPr lang="en-GB" sz="2400" dirty="0">
                <a:solidFill>
                  <a:srgbClr val="FFFFFF"/>
                </a:solidFill>
              </a:rPr>
              <a:t>Communication and Interaction</a:t>
            </a:r>
          </a:p>
          <a:p>
            <a:pPr algn="ctr"/>
            <a:r>
              <a:rPr lang="en-GB" sz="2400" dirty="0">
                <a:solidFill>
                  <a:srgbClr val="FFFFFF"/>
                </a:solidFill>
              </a:rPr>
              <a:t>Cognition and Learning</a:t>
            </a:r>
          </a:p>
          <a:p>
            <a:pPr algn="ctr"/>
            <a:r>
              <a:rPr lang="en-GB" sz="2400" dirty="0">
                <a:solidFill>
                  <a:srgbClr val="FFFFFF"/>
                </a:solidFill>
              </a:rPr>
              <a:t>Social, Emotional and Mental Health</a:t>
            </a:r>
          </a:p>
          <a:p>
            <a:pPr algn="ctr"/>
            <a:r>
              <a:rPr lang="en-GB" sz="2400" dirty="0">
                <a:solidFill>
                  <a:srgbClr val="FFFFFF"/>
                </a:solidFill>
              </a:rPr>
              <a:t>Physical and/or Sensory need</a:t>
            </a:r>
            <a:br>
              <a:rPr lang="en-GB" dirty="0">
                <a:solidFill>
                  <a:srgbClr val="FFFFFF"/>
                </a:solidFill>
              </a:rPr>
            </a:br>
            <a:endParaRPr lang="en-GB" dirty="0">
              <a:solidFill>
                <a:srgbClr val="FFFFFF"/>
              </a:solidFill>
            </a:endParaRPr>
          </a:p>
        </p:txBody>
      </p:sp>
      <p:sp>
        <p:nvSpPr>
          <p:cNvPr id="12" name="TextBox 11">
            <a:extLst>
              <a:ext uri="{FF2B5EF4-FFF2-40B4-BE49-F238E27FC236}">
                <a16:creationId xmlns:a16="http://schemas.microsoft.com/office/drawing/2014/main" id="{7033E88C-EB80-3B59-B5AB-2170121C4CAD}"/>
              </a:ext>
            </a:extLst>
          </p:cNvPr>
          <p:cNvSpPr txBox="1"/>
          <p:nvPr/>
        </p:nvSpPr>
        <p:spPr>
          <a:xfrm>
            <a:off x="5475851" y="433110"/>
            <a:ext cx="6482370" cy="2462213"/>
          </a:xfrm>
          <a:prstGeom prst="rect">
            <a:avLst/>
          </a:prstGeom>
          <a:noFill/>
        </p:spPr>
        <p:txBody>
          <a:bodyPr wrap="square">
            <a:spAutoFit/>
          </a:bodyPr>
          <a:lstStyle/>
          <a:p>
            <a:r>
              <a:rPr lang="en-GB" sz="1400" b="1" dirty="0"/>
              <a:t>Communication and Interaction:</a:t>
            </a:r>
          </a:p>
          <a:p>
            <a:r>
              <a:rPr lang="en-GB" sz="1400" dirty="0"/>
              <a:t>CYP with speech, language and communication needs (SLCN) who have difficulty communicating with others. This may be because they have difficulty saying what they want to, understanding what is being said to them or they do not understand or use social rules of communication. The profile for every child with SLCN is different and their needs may change over time. They may have difficulty with one, some or all of the different aspects of speech, language or social communication at different times of their lives. CYP with ASD, including Asperger's Syndrome and Autism, are likely to have particular difficulties with social interaction. They may also experience difficulties with language, communication and imagination, which can impact on how they relate to others.</a:t>
            </a:r>
          </a:p>
        </p:txBody>
      </p:sp>
      <p:sp>
        <p:nvSpPr>
          <p:cNvPr id="13" name="TextBox 12">
            <a:extLst>
              <a:ext uri="{FF2B5EF4-FFF2-40B4-BE49-F238E27FC236}">
                <a16:creationId xmlns:a16="http://schemas.microsoft.com/office/drawing/2014/main" id="{DC2C876D-3D15-AB98-40E2-1F3B5DD5AFD7}"/>
              </a:ext>
            </a:extLst>
          </p:cNvPr>
          <p:cNvSpPr txBox="1"/>
          <p:nvPr/>
        </p:nvSpPr>
        <p:spPr>
          <a:xfrm>
            <a:off x="5475850" y="3545773"/>
            <a:ext cx="6358083" cy="2246769"/>
          </a:xfrm>
          <a:prstGeom prst="rect">
            <a:avLst/>
          </a:prstGeom>
          <a:noFill/>
        </p:spPr>
        <p:txBody>
          <a:bodyPr wrap="square">
            <a:spAutoFit/>
          </a:bodyPr>
          <a:lstStyle/>
          <a:p>
            <a:r>
              <a:rPr lang="en-GB" sz="1400" b="1" dirty="0"/>
              <a:t>Cognition and Learning: </a:t>
            </a:r>
          </a:p>
          <a:p>
            <a:r>
              <a:rPr lang="en-GB" sz="1400" dirty="0"/>
              <a:t>Support for learning difficulties may be required when CYP learn at a slower pace than their peers, even with appropriate differentiation. Learning difficulties cover a wide range of needs, including moderate learning difficulties (MLD), severe learning difficulties (SLD), where CYP are likely to need support in all areas of the curriculum and associated difficulties with mobility and communication, through to profound and multiple learning difficulties (PMLD), where CYP are likely to have severe and complex learning difficulties as well as a physical disability or sensory impairment. Specific learning difficulties (</a:t>
            </a:r>
            <a:r>
              <a:rPr lang="en-GB" sz="1400" dirty="0" err="1"/>
              <a:t>SpLD</a:t>
            </a:r>
            <a:r>
              <a:rPr lang="en-GB" sz="1400" dirty="0"/>
              <a:t>), affect one or more specific aspects of learning. This encompasses a range of conditions such as dyslexia, dyscalculia and dyspraxia.</a:t>
            </a:r>
          </a:p>
        </p:txBody>
      </p:sp>
    </p:spTree>
    <p:extLst>
      <p:ext uri="{BB962C8B-B14F-4D97-AF65-F5344CB8AC3E}">
        <p14:creationId xmlns:p14="http://schemas.microsoft.com/office/powerpoint/2010/main" val="2863527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0" y="-8436"/>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are the areas of SEND?</a:t>
            </a:r>
          </a:p>
          <a:p>
            <a:pPr algn="ctr"/>
            <a:endParaRPr lang="en-GB" sz="3600" dirty="0">
              <a:solidFill>
                <a:srgbClr val="FFFFFF"/>
              </a:solidFill>
            </a:endParaRPr>
          </a:p>
          <a:p>
            <a:pPr algn="ctr"/>
            <a:r>
              <a:rPr lang="en-GB" sz="2400" dirty="0">
                <a:solidFill>
                  <a:srgbClr val="FFFFFF"/>
                </a:solidFill>
              </a:rPr>
              <a:t>Communication and Interaction</a:t>
            </a:r>
          </a:p>
          <a:p>
            <a:pPr algn="ctr"/>
            <a:r>
              <a:rPr lang="en-GB" sz="2400" dirty="0">
                <a:solidFill>
                  <a:srgbClr val="FFFFFF"/>
                </a:solidFill>
              </a:rPr>
              <a:t>Cognition and Learning</a:t>
            </a:r>
          </a:p>
          <a:p>
            <a:pPr algn="ctr"/>
            <a:r>
              <a:rPr lang="en-GB" sz="2400" dirty="0">
                <a:solidFill>
                  <a:srgbClr val="FFFFFF"/>
                </a:solidFill>
              </a:rPr>
              <a:t>Social, Emotional and Mental Health</a:t>
            </a:r>
          </a:p>
          <a:p>
            <a:pPr algn="ctr"/>
            <a:r>
              <a:rPr lang="en-GB" sz="2400" dirty="0">
                <a:solidFill>
                  <a:srgbClr val="FFFFFF"/>
                </a:solidFill>
              </a:rPr>
              <a:t>Physical and/or Sensory need cont.</a:t>
            </a:r>
            <a:br>
              <a:rPr lang="en-GB" dirty="0">
                <a:solidFill>
                  <a:srgbClr val="FFFFFF"/>
                </a:solidFill>
              </a:rPr>
            </a:br>
            <a:endParaRPr lang="en-GB" dirty="0">
              <a:solidFill>
                <a:srgbClr val="FFFFFF"/>
              </a:solidFill>
            </a:endParaRPr>
          </a:p>
        </p:txBody>
      </p:sp>
      <p:sp>
        <p:nvSpPr>
          <p:cNvPr id="7" name="TextBox 6">
            <a:extLst>
              <a:ext uri="{FF2B5EF4-FFF2-40B4-BE49-F238E27FC236}">
                <a16:creationId xmlns:a16="http://schemas.microsoft.com/office/drawing/2014/main" id="{845FF31D-2479-C700-3CB1-A5A18CFF168E}"/>
              </a:ext>
            </a:extLst>
          </p:cNvPr>
          <p:cNvSpPr txBox="1"/>
          <p:nvPr/>
        </p:nvSpPr>
        <p:spPr>
          <a:xfrm>
            <a:off x="5486948" y="355527"/>
            <a:ext cx="6497906" cy="2677656"/>
          </a:xfrm>
          <a:prstGeom prst="rect">
            <a:avLst/>
          </a:prstGeom>
          <a:noFill/>
        </p:spPr>
        <p:txBody>
          <a:bodyPr wrap="square">
            <a:spAutoFit/>
          </a:bodyPr>
          <a:lstStyle/>
          <a:p>
            <a:r>
              <a:rPr lang="en-GB" sz="1400" b="1" dirty="0"/>
              <a:t>Social, Emotional and Mental Health Difficulties: </a:t>
            </a:r>
          </a:p>
          <a:p>
            <a:r>
              <a:rPr lang="en-GB" sz="1400" dirty="0"/>
              <a:t>CYP may experience a wide range of social and emotional difficulties which manifest themselves in many ways. These may include becoming withdrawn or isolated, as well as displaying challenging, disruptive or disturbing behaviour. These behaviours may reflect underlying mental health difficulties such as anxiety or depression, self-harming, substance misuse, eating disorders or physical symptoms that are medically unexplained. Other CYP may have disorders such as attention deficit disorder, attention deficit hyperactive disorder or attachment disorder. Schools and colleges should have clear processes to support CYP, including how they will manage the effect of any disruptive behaviour so it does not adversely affect other pupils. The Department for Education publishes guidance on managing students’ mental health and behaviour difficulties in schools.</a:t>
            </a:r>
          </a:p>
        </p:txBody>
      </p:sp>
      <p:sp>
        <p:nvSpPr>
          <p:cNvPr id="9" name="TextBox 8">
            <a:extLst>
              <a:ext uri="{FF2B5EF4-FFF2-40B4-BE49-F238E27FC236}">
                <a16:creationId xmlns:a16="http://schemas.microsoft.com/office/drawing/2014/main" id="{B057748D-EBD8-CC50-0AE0-2462B90CE38E}"/>
              </a:ext>
            </a:extLst>
          </p:cNvPr>
          <p:cNvSpPr txBox="1"/>
          <p:nvPr/>
        </p:nvSpPr>
        <p:spPr>
          <a:xfrm>
            <a:off x="5486948" y="3393930"/>
            <a:ext cx="6400252" cy="2677656"/>
          </a:xfrm>
          <a:prstGeom prst="rect">
            <a:avLst/>
          </a:prstGeom>
          <a:noFill/>
        </p:spPr>
        <p:txBody>
          <a:bodyPr wrap="square">
            <a:spAutoFit/>
          </a:bodyPr>
          <a:lstStyle/>
          <a:p>
            <a:r>
              <a:rPr lang="en-GB" sz="1400" b="1" dirty="0"/>
              <a:t>Sensory and/or physical needs: </a:t>
            </a:r>
          </a:p>
          <a:p>
            <a:r>
              <a:rPr lang="en-GB" sz="1400" dirty="0"/>
              <a:t>Some CYP require special educational provision because they have a disability which prevents or hinders them from making use of the educational facilities generally provided. These difficulties can be age related and may fluctuate over time. Many CYP with vision impairment (VI), hearing impairment (HI) or a multi-sensory impairment (MSI) will require specialist support and/or equipment to access their learning, or habitation support. CYP with an MSI have a combination of vision and hearing difficulties. Information on how to provide services for deafblind CYP is available through the Social Care for Deafblind Children and Adults guidance published by the Department of Health. Some CYP with a physical disability (PD) require additional ongoing support and equipment to access all the opportunities available to their peers.</a:t>
            </a:r>
          </a:p>
        </p:txBody>
      </p:sp>
    </p:spTree>
    <p:extLst>
      <p:ext uri="{BB962C8B-B14F-4D97-AF65-F5344CB8AC3E}">
        <p14:creationId xmlns:p14="http://schemas.microsoft.com/office/powerpoint/2010/main" val="3920160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0" y="-8436"/>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not SEND?</a:t>
            </a:r>
          </a:p>
          <a:p>
            <a:pPr algn="ctr"/>
            <a:endParaRPr lang="en-GB" sz="3600" dirty="0">
              <a:solidFill>
                <a:srgbClr val="FFFFFF"/>
              </a:solidFill>
            </a:endParaRPr>
          </a:p>
          <a:p>
            <a:pPr algn="ctr"/>
            <a:r>
              <a:rPr lang="en-GB" sz="2400" dirty="0">
                <a:solidFill>
                  <a:srgbClr val="FFFFFF"/>
                </a:solidFill>
              </a:rPr>
              <a:t>Areas that might affect progress and attainment</a:t>
            </a:r>
            <a:br>
              <a:rPr lang="en-GB" dirty="0">
                <a:solidFill>
                  <a:srgbClr val="FFFFFF"/>
                </a:solidFill>
              </a:rPr>
            </a:br>
            <a:endParaRPr lang="en-GB" dirty="0">
              <a:solidFill>
                <a:srgbClr val="FFFFFF"/>
              </a:solidFill>
            </a:endParaRPr>
          </a:p>
        </p:txBody>
      </p:sp>
      <p:sp>
        <p:nvSpPr>
          <p:cNvPr id="8" name="TextBox 7">
            <a:extLst>
              <a:ext uri="{FF2B5EF4-FFF2-40B4-BE49-F238E27FC236}">
                <a16:creationId xmlns:a16="http://schemas.microsoft.com/office/drawing/2014/main" id="{9276B71D-C1D2-69C1-478F-325C9905162B}"/>
              </a:ext>
            </a:extLst>
          </p:cNvPr>
          <p:cNvSpPr txBox="1"/>
          <p:nvPr/>
        </p:nvSpPr>
        <p:spPr>
          <a:xfrm>
            <a:off x="5475851" y="199644"/>
            <a:ext cx="6429104" cy="3323987"/>
          </a:xfrm>
          <a:prstGeom prst="rect">
            <a:avLst/>
          </a:prstGeom>
          <a:noFill/>
        </p:spPr>
        <p:txBody>
          <a:bodyPr wrap="square">
            <a:spAutoFit/>
          </a:bodyPr>
          <a:lstStyle/>
          <a:p>
            <a:r>
              <a:rPr lang="en-GB" sz="1400" dirty="0"/>
              <a:t>In general, the following are NOT SEN, but may impact on progress and attainment: </a:t>
            </a:r>
          </a:p>
          <a:p>
            <a:endParaRPr lang="en-GB" sz="1400" dirty="0"/>
          </a:p>
          <a:p>
            <a:pPr marL="285750" indent="-285750">
              <a:buFont typeface="Arial" panose="020B0604020202020204" pitchFamily="34" charset="0"/>
              <a:buChar char="•"/>
            </a:pPr>
            <a:r>
              <a:rPr lang="en-GB" sz="1400" dirty="0"/>
              <a:t>Disability (responsibility on a school to provide ‘reasonable adjustments’), but this alone does not constitute SEN. </a:t>
            </a:r>
          </a:p>
          <a:p>
            <a:pPr marL="285750" indent="-285750">
              <a:buFont typeface="Arial" panose="020B0604020202020204" pitchFamily="34" charset="0"/>
              <a:buChar char="•"/>
            </a:pPr>
            <a:r>
              <a:rPr lang="en-GB" sz="1400" dirty="0"/>
              <a:t>Attendance and punctuality. </a:t>
            </a:r>
          </a:p>
          <a:p>
            <a:pPr marL="285750" indent="-285750">
              <a:buFont typeface="Arial" panose="020B0604020202020204" pitchFamily="34" charset="0"/>
              <a:buChar char="•"/>
            </a:pPr>
            <a:r>
              <a:rPr lang="en-GB" sz="1400" dirty="0"/>
              <a:t>Health and welfare. </a:t>
            </a:r>
          </a:p>
          <a:p>
            <a:pPr marL="285750" indent="-285750">
              <a:buFont typeface="Arial" panose="020B0604020202020204" pitchFamily="34" charset="0"/>
              <a:buChar char="•"/>
            </a:pPr>
            <a:r>
              <a:rPr lang="en-GB" sz="1400" dirty="0"/>
              <a:t>English as an additional language (EAL). </a:t>
            </a:r>
          </a:p>
          <a:p>
            <a:pPr marL="285750" indent="-285750">
              <a:buFont typeface="Arial" panose="020B0604020202020204" pitchFamily="34" charset="0"/>
              <a:buChar char="•"/>
            </a:pPr>
            <a:r>
              <a:rPr lang="en-GB" sz="1400" dirty="0"/>
              <a:t>Being in receipt of Pupil Premium (which includes Looked After Children and those of serviceman/woman). </a:t>
            </a:r>
          </a:p>
          <a:p>
            <a:endParaRPr lang="en-GB" sz="1400" dirty="0"/>
          </a:p>
          <a:p>
            <a:r>
              <a:rPr lang="en-GB" sz="1400" dirty="0"/>
              <a:t>Behavioural difficulties do not necessarily mean that a child or young person has a SEN and should not be automatically lead to a student being registered as having SEN. </a:t>
            </a:r>
          </a:p>
          <a:p>
            <a:endParaRPr lang="en-GB" sz="1400" dirty="0"/>
          </a:p>
          <a:p>
            <a:r>
              <a:rPr lang="en-GB" sz="1400" dirty="0"/>
              <a:t>Slow progress and low attainment do not necessarily mean that a child is SEN and should not automatically lead to a student being recorded as having SEN.</a:t>
            </a:r>
          </a:p>
        </p:txBody>
      </p:sp>
    </p:spTree>
    <p:extLst>
      <p:ext uri="{BB962C8B-B14F-4D97-AF65-F5344CB8AC3E}">
        <p14:creationId xmlns:p14="http://schemas.microsoft.com/office/powerpoint/2010/main" val="1480245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How do we support SEND?</a:t>
            </a:r>
          </a:p>
          <a:p>
            <a:pPr algn="ctr"/>
            <a:endParaRPr lang="en-GB" sz="3600" dirty="0">
              <a:solidFill>
                <a:srgbClr val="FFFFFF"/>
              </a:solidFill>
            </a:endParaRPr>
          </a:p>
          <a:p>
            <a:pPr algn="ctr"/>
            <a:r>
              <a:rPr lang="en-GB" sz="2400" dirty="0">
                <a:solidFill>
                  <a:srgbClr val="FFFFFF"/>
                </a:solidFill>
              </a:rPr>
              <a:t>Graduated Approach</a:t>
            </a:r>
          </a:p>
          <a:p>
            <a:pPr algn="ctr"/>
            <a:endParaRPr lang="en-GB" sz="2400" dirty="0">
              <a:solidFill>
                <a:srgbClr val="FFFFFF"/>
              </a:solidFill>
            </a:endParaRPr>
          </a:p>
          <a:p>
            <a:pPr algn="ctr"/>
            <a:r>
              <a:rPr lang="en-GB" sz="2400" dirty="0">
                <a:solidFill>
                  <a:srgbClr val="FFFFFF"/>
                </a:solidFill>
              </a:rPr>
              <a:t>Four wave approach</a:t>
            </a:r>
            <a:br>
              <a:rPr lang="en-GB" dirty="0">
                <a:solidFill>
                  <a:srgbClr val="FFFFFF"/>
                </a:solidFill>
              </a:rPr>
            </a:br>
            <a:endParaRPr lang="en-GB" dirty="0">
              <a:solidFill>
                <a:srgbClr val="FFFFFF"/>
              </a:solidFill>
            </a:endParaRPr>
          </a:p>
        </p:txBody>
      </p:sp>
      <p:sp>
        <p:nvSpPr>
          <p:cNvPr id="8" name="TextBox 7">
            <a:extLst>
              <a:ext uri="{FF2B5EF4-FFF2-40B4-BE49-F238E27FC236}">
                <a16:creationId xmlns:a16="http://schemas.microsoft.com/office/drawing/2014/main" id="{DE87F442-66F3-06EF-921E-77BC2CFAD968}"/>
              </a:ext>
            </a:extLst>
          </p:cNvPr>
          <p:cNvSpPr txBox="1"/>
          <p:nvPr/>
        </p:nvSpPr>
        <p:spPr>
          <a:xfrm>
            <a:off x="5541885" y="170257"/>
            <a:ext cx="6327559" cy="1465209"/>
          </a:xfrm>
          <a:prstGeom prst="rect">
            <a:avLst/>
          </a:prstGeom>
          <a:noFill/>
        </p:spPr>
        <p:txBody>
          <a:bodyPr wrap="square">
            <a:spAutoFit/>
          </a:bodyPr>
          <a:lstStyle/>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You, your child’s teacher, relevant support staff and the SENDCo will work closely together to: </a:t>
            </a:r>
          </a:p>
          <a:p>
            <a:pPr marL="342900" lvl="0" indent="-342900">
              <a:lnSpc>
                <a:spcPct val="107000"/>
              </a:lnSpc>
              <a:buFont typeface="Symbol" panose="05050102010706020507" pitchFamily="18" charset="2"/>
              <a:buChar char=""/>
              <a:tabLst>
                <a:tab pos="630555" algn="l"/>
                <a:tab pos="810260" algn="l"/>
              </a:tabLs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assess</a:t>
            </a:r>
            <a:r>
              <a:rPr lang="en-GB" sz="1400" dirty="0">
                <a:effectLst/>
                <a:latin typeface="Calibri" panose="020F0502020204030204" pitchFamily="34" charset="0"/>
                <a:ea typeface="Calibri" panose="020F0502020204030204" pitchFamily="34" charset="0"/>
                <a:cs typeface="Times New Roman" panose="02020603050405020304" pitchFamily="18" charset="0"/>
              </a:rPr>
              <a:t> your child’s needs</a:t>
            </a:r>
          </a:p>
          <a:p>
            <a:pPr marL="342900" lvl="0" indent="-342900">
              <a:lnSpc>
                <a:spcPct val="107000"/>
              </a:lnSpc>
              <a:buFont typeface="Symbol" panose="05050102010706020507" pitchFamily="18" charset="2"/>
              <a:buChar char=""/>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plan</a:t>
            </a:r>
            <a:r>
              <a:rPr lang="en-GB" sz="1400" dirty="0">
                <a:effectLst/>
                <a:latin typeface="Calibri" panose="020F0502020204030204" pitchFamily="34" charset="0"/>
                <a:ea typeface="Calibri" panose="020F0502020204030204" pitchFamily="34" charset="0"/>
                <a:cs typeface="Times New Roman" panose="02020603050405020304" pitchFamily="18" charset="0"/>
              </a:rPr>
              <a:t> the support</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carry out the support (</a:t>
            </a:r>
            <a:r>
              <a:rPr lang="en-GB" sz="1400" b="1" dirty="0">
                <a:effectLst/>
                <a:latin typeface="Calibri" panose="020F0502020204030204" pitchFamily="34" charset="0"/>
                <a:ea typeface="Calibri" panose="020F0502020204030204" pitchFamily="34" charset="0"/>
                <a:cs typeface="Times New Roman" panose="02020603050405020304" pitchFamily="18" charset="0"/>
              </a:rPr>
              <a:t>do</a:t>
            </a:r>
            <a:r>
              <a:rPr lang="en-GB" sz="14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07000"/>
              </a:lnSpc>
              <a:buFont typeface="Symbol" panose="05050102010706020507" pitchFamily="18" charset="2"/>
              <a:buChar char=""/>
            </a:pPr>
            <a:r>
              <a:rPr lang="en-GB" sz="1400" b="1" dirty="0">
                <a:effectLst/>
                <a:latin typeface="Calibri" panose="020F0502020204030204" pitchFamily="34" charset="0"/>
                <a:ea typeface="Calibri" panose="020F0502020204030204" pitchFamily="34" charset="0"/>
                <a:cs typeface="Times New Roman" panose="02020603050405020304" pitchFamily="18" charset="0"/>
              </a:rPr>
              <a:t>review</a:t>
            </a:r>
            <a:r>
              <a:rPr lang="en-GB" sz="1400" dirty="0">
                <a:effectLst/>
                <a:latin typeface="Calibri" panose="020F0502020204030204" pitchFamily="34" charset="0"/>
                <a:ea typeface="Calibri" panose="020F0502020204030204" pitchFamily="34" charset="0"/>
                <a:cs typeface="Times New Roman" panose="02020603050405020304" pitchFamily="18" charset="0"/>
              </a:rPr>
              <a:t> the outcomes of the support</a:t>
            </a:r>
          </a:p>
        </p:txBody>
      </p:sp>
      <p:pic>
        <p:nvPicPr>
          <p:cNvPr id="9" name="Picture 8">
            <a:extLst>
              <a:ext uri="{FF2B5EF4-FFF2-40B4-BE49-F238E27FC236}">
                <a16:creationId xmlns:a16="http://schemas.microsoft.com/office/drawing/2014/main" id="{3DE88153-0858-9BBC-B4BD-5BCBD96F27BA}"/>
              </a:ext>
            </a:extLst>
          </p:cNvPr>
          <p:cNvPicPr>
            <a:picLocks noChangeAspect="1"/>
          </p:cNvPicPr>
          <p:nvPr/>
        </p:nvPicPr>
        <p:blipFill>
          <a:blip r:embed="rId2"/>
          <a:stretch>
            <a:fillRect/>
          </a:stretch>
        </p:blipFill>
        <p:spPr>
          <a:xfrm>
            <a:off x="5541886" y="1852712"/>
            <a:ext cx="6420315" cy="3152576"/>
          </a:xfrm>
          <a:prstGeom prst="rect">
            <a:avLst/>
          </a:prstGeom>
        </p:spPr>
      </p:pic>
      <p:sp>
        <p:nvSpPr>
          <p:cNvPr id="11" name="TextBox 10">
            <a:extLst>
              <a:ext uri="{FF2B5EF4-FFF2-40B4-BE49-F238E27FC236}">
                <a16:creationId xmlns:a16="http://schemas.microsoft.com/office/drawing/2014/main" id="{0B8AF1FB-7A5E-4646-4041-F742B3D1F0FE}"/>
              </a:ext>
            </a:extLst>
          </p:cNvPr>
          <p:cNvSpPr txBox="1"/>
          <p:nvPr/>
        </p:nvSpPr>
        <p:spPr>
          <a:xfrm>
            <a:off x="5541886" y="5285714"/>
            <a:ext cx="6327558" cy="1169551"/>
          </a:xfrm>
          <a:prstGeom prst="rect">
            <a:avLst/>
          </a:prstGeom>
          <a:noFill/>
        </p:spPr>
        <p:txBody>
          <a:bodyPr wrap="square">
            <a:spAutoFit/>
          </a:bodyPr>
          <a:lstStyle/>
          <a:p>
            <a:r>
              <a:rPr lang="en-GB" sz="1400" dirty="0"/>
              <a:t>Pupils with SEND needs may have additional support plans in place to assist with their learning, including a very detailed support plan for those CYP with an EHCP. This ensures that support is consistent throughout the school and progress outside academic achievement, for example improved social skills, being able to work in a group, can also be monitored and success recognised.</a:t>
            </a:r>
          </a:p>
        </p:txBody>
      </p:sp>
    </p:spTree>
    <p:extLst>
      <p:ext uri="{BB962C8B-B14F-4D97-AF65-F5344CB8AC3E}">
        <p14:creationId xmlns:p14="http://schemas.microsoft.com/office/powerpoint/2010/main" val="4246171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2" name="Rectangle 513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Rectangle 5133">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6" name="Rectangle 5135">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8" name="Rectangle 513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Image preview">
            <a:extLst>
              <a:ext uri="{FF2B5EF4-FFF2-40B4-BE49-F238E27FC236}">
                <a16:creationId xmlns:a16="http://schemas.microsoft.com/office/drawing/2014/main" id="{1423386E-9852-CFC4-54BF-4C49EB8CE68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74" r="6019" b="-1"/>
          <a:stretch/>
        </p:blipFill>
        <p:spPr bwMode="auto">
          <a:xfrm>
            <a:off x="811820" y="457200"/>
            <a:ext cx="10568359"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296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How do you identify a need?</a:t>
            </a:r>
          </a:p>
          <a:p>
            <a:pPr algn="ctr"/>
            <a:endParaRPr lang="en-GB" sz="3600" dirty="0">
              <a:solidFill>
                <a:srgbClr val="FFFFFF"/>
              </a:solidFill>
            </a:endParaRPr>
          </a:p>
          <a:p>
            <a:pPr algn="ctr"/>
            <a:r>
              <a:rPr lang="en-GB" sz="2400" dirty="0">
                <a:solidFill>
                  <a:srgbClr val="FFFFFF"/>
                </a:solidFill>
              </a:rPr>
              <a:t>Assessment and Identification</a:t>
            </a:r>
          </a:p>
          <a:p>
            <a:pPr algn="ctr"/>
            <a:endParaRPr lang="en-GB" sz="2400" dirty="0">
              <a:solidFill>
                <a:srgbClr val="FFFFFF"/>
              </a:solidFill>
            </a:endParaRPr>
          </a:p>
          <a:p>
            <a:pPr algn="ctr"/>
            <a:r>
              <a:rPr lang="en-GB" sz="2400" dirty="0">
                <a:solidFill>
                  <a:srgbClr val="FFFFFF"/>
                </a:solidFill>
              </a:rPr>
              <a:t>Click on the school icon to be taken to the relevant school</a:t>
            </a:r>
            <a:br>
              <a:rPr lang="en-GB" dirty="0">
                <a:solidFill>
                  <a:srgbClr val="FFFFFF"/>
                </a:solidFill>
              </a:rPr>
            </a:br>
            <a:endParaRPr lang="en-GB" dirty="0">
              <a:solidFill>
                <a:srgbClr val="FFFFFF"/>
              </a:solidFill>
            </a:endParaRPr>
          </a:p>
        </p:txBody>
      </p:sp>
      <p:pic>
        <p:nvPicPr>
          <p:cNvPr id="5" name="Picture 5">
            <a:hlinkClick r:id="rId2" action="ppaction://hlinksldjump"/>
            <a:extLst>
              <a:ext uri="{FF2B5EF4-FFF2-40B4-BE49-F238E27FC236}">
                <a16:creationId xmlns:a16="http://schemas.microsoft.com/office/drawing/2014/main" id="{4B8C8421-6731-2C8F-7F28-233CF6AE0E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446" t="44125" r="40191" b="39012"/>
          <a:stretch/>
        </p:blipFill>
        <p:spPr bwMode="auto">
          <a:xfrm>
            <a:off x="5755158" y="2072831"/>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Related image">
            <a:hlinkClick r:id="rId4" action="ppaction://hlinksldjump"/>
            <a:extLst>
              <a:ext uri="{FF2B5EF4-FFF2-40B4-BE49-F238E27FC236}">
                <a16:creationId xmlns:a16="http://schemas.microsoft.com/office/drawing/2014/main" id="{A3B5EB9A-04DB-0770-93AB-1436A52B2197}"/>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7932943" y="2106167"/>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7" name="Picture 18">
            <a:hlinkClick r:id="rId7" action="ppaction://hlinksldjump"/>
            <a:extLst>
              <a:ext uri="{FF2B5EF4-FFF2-40B4-BE49-F238E27FC236}">
                <a16:creationId xmlns:a16="http://schemas.microsoft.com/office/drawing/2014/main" id="{649A9FC9-FE1F-1E1B-E9AA-C39C7D164C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2920" t="21419" r="63405" b="-5112"/>
          <a:stretch>
            <a:fillRect/>
          </a:stretch>
        </p:blipFill>
        <p:spPr bwMode="auto">
          <a:xfrm>
            <a:off x="10131231" y="2072831"/>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0609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Professionals involved with SEND?</a:t>
            </a:r>
          </a:p>
          <a:p>
            <a:pPr algn="ctr"/>
            <a:endParaRPr lang="en-GB" sz="3600" dirty="0">
              <a:solidFill>
                <a:srgbClr val="FFFFFF"/>
              </a:solidFill>
            </a:endParaRPr>
          </a:p>
          <a:p>
            <a:pPr algn="ctr"/>
            <a:r>
              <a:rPr lang="en-GB" sz="2400" dirty="0">
                <a:solidFill>
                  <a:srgbClr val="FFFFFF"/>
                </a:solidFill>
              </a:rPr>
              <a:t>External professionals and medical professionals</a:t>
            </a:r>
            <a:br>
              <a:rPr lang="en-GB" dirty="0">
                <a:solidFill>
                  <a:srgbClr val="FFFFFF"/>
                </a:solidFill>
              </a:rPr>
            </a:br>
            <a:endParaRPr lang="en-GB" dirty="0">
              <a:solidFill>
                <a:srgbClr val="FFFFFF"/>
              </a:solidFill>
            </a:endParaRPr>
          </a:p>
        </p:txBody>
      </p:sp>
      <p:sp>
        <p:nvSpPr>
          <p:cNvPr id="10" name="TextBox 9">
            <a:extLst>
              <a:ext uri="{FF2B5EF4-FFF2-40B4-BE49-F238E27FC236}">
                <a16:creationId xmlns:a16="http://schemas.microsoft.com/office/drawing/2014/main" id="{58232061-B2CB-0E0D-875E-B96D2C87C3C7}"/>
              </a:ext>
            </a:extLst>
          </p:cNvPr>
          <p:cNvSpPr txBox="1"/>
          <p:nvPr/>
        </p:nvSpPr>
        <p:spPr>
          <a:xfrm>
            <a:off x="5475850" y="159798"/>
            <a:ext cx="6420227" cy="4897559"/>
          </a:xfrm>
          <a:prstGeom prst="rect">
            <a:avLst/>
          </a:prstGeom>
          <a:noFill/>
        </p:spPr>
        <p:txBody>
          <a:bodyPr wrap="square">
            <a:spAutoFit/>
          </a:bodyPr>
          <a:lstStyle/>
          <a:p>
            <a:pPr>
              <a:lnSpc>
                <a:spcPct val="107000"/>
              </a:lnSpc>
              <a:spcAft>
                <a:spcPts val="800"/>
              </a:spcAft>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The special educational needs of most CYP is managed successfully by the support given at school. Sometimes, however, it is necessary to refer a child to outside agencies to receive more specialised expertise. This will only happen following several review cycles and will always be in consultation with you and your child.</a:t>
            </a:r>
          </a:p>
          <a:p>
            <a:pPr>
              <a:lnSpc>
                <a:spcPct val="107000"/>
              </a:lnSpc>
              <a:spcAft>
                <a:spcPts val="800"/>
              </a:spcAft>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Our school uses:</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EP (Educational Psychologist)</a:t>
            </a:r>
          </a:p>
          <a:p>
            <a:pPr marL="342900" lvl="0" indent="-342900">
              <a:lnSpc>
                <a:spcPct val="107000"/>
              </a:lnSpc>
              <a:buFont typeface="Symbol" panose="05050102010706020507" pitchFamily="18" charset="2"/>
              <a:buChar char=""/>
              <a:tabLst>
                <a:tab pos="180340" algn="l"/>
              </a:tabLst>
            </a:pPr>
            <a:r>
              <a:rPr lang="en-GB" sz="1400" dirty="0">
                <a:latin typeface="Calibri" panose="020F0502020204030204" pitchFamily="34" charset="0"/>
                <a:ea typeface="Calibri" panose="020F0502020204030204" pitchFamily="34" charset="0"/>
                <a:cs typeface="Times New Roman" panose="02020603050405020304" pitchFamily="18" charset="0"/>
              </a:rPr>
              <a:t>Specialist Teachers and Practitioners</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Access and Inclusion Managers from local authority</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Consultant Paediatrician</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Speech and Language Therapy</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OT (Occupational therapy)</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Physiotherapy</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CAMHS (Child &amp; Adolescent Mental Health Services)</a:t>
            </a:r>
          </a:p>
          <a:p>
            <a:pPr marL="342900" lvl="0" indent="-342900">
              <a:lnSpc>
                <a:spcPct val="107000"/>
              </a:lnSpc>
              <a:buFont typeface="Symbol" panose="05050102010706020507" pitchFamily="18" charset="2"/>
              <a:buChar char=""/>
              <a:tabLst>
                <a:tab pos="180340" algn="l"/>
              </a:tabLst>
            </a:pPr>
            <a:r>
              <a:rPr lang="en-GB" sz="1400" dirty="0">
                <a:latin typeface="Calibri" panose="020F0502020204030204" pitchFamily="34" charset="0"/>
                <a:ea typeface="Calibri" panose="020F0502020204030204" pitchFamily="34" charset="0"/>
                <a:cs typeface="Times New Roman" panose="02020603050405020304" pitchFamily="18" charset="0"/>
              </a:rPr>
              <a:t>Mental Health and Well-being service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Social care</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School nurse</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Family support worker</a:t>
            </a:r>
          </a:p>
          <a:p>
            <a:pPr marL="342900" lvl="0" indent="-342900">
              <a:lnSpc>
                <a:spcPct val="107000"/>
              </a:lnSpc>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Locality Team</a:t>
            </a:r>
          </a:p>
          <a:p>
            <a:pPr marL="342900" lvl="0" indent="-342900">
              <a:lnSpc>
                <a:spcPct val="107000"/>
              </a:lnSpc>
              <a:spcAft>
                <a:spcPts val="800"/>
              </a:spcAft>
              <a:buFont typeface="Symbol" panose="05050102010706020507" pitchFamily="18" charset="2"/>
              <a:buChar char=""/>
              <a:tabLst>
                <a:tab pos="180340" algn="l"/>
              </a:tabLst>
            </a:pPr>
            <a:r>
              <a:rPr lang="en-GB" sz="1400" dirty="0">
                <a:effectLst/>
                <a:latin typeface="Calibri" panose="020F0502020204030204" pitchFamily="34" charset="0"/>
                <a:ea typeface="Calibri" panose="020F0502020204030204" pitchFamily="34" charset="0"/>
                <a:cs typeface="Times New Roman" panose="02020603050405020304" pitchFamily="18" charset="0"/>
              </a:rPr>
              <a:t>EWO (Education Welfare Officer who monitors attendance and supports families whose CYP are reluctant to attend school)</a:t>
            </a:r>
          </a:p>
        </p:txBody>
      </p:sp>
    </p:spTree>
    <p:extLst>
      <p:ext uri="{BB962C8B-B14F-4D97-AF65-F5344CB8AC3E}">
        <p14:creationId xmlns:p14="http://schemas.microsoft.com/office/powerpoint/2010/main" val="612684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Mental Health and Well-being</a:t>
            </a:r>
          </a:p>
          <a:p>
            <a:pPr algn="ctr"/>
            <a:endParaRPr lang="en-GB" sz="3600" dirty="0">
              <a:solidFill>
                <a:srgbClr val="FFFFFF"/>
              </a:solidFill>
            </a:endParaRPr>
          </a:p>
          <a:p>
            <a:pPr algn="ctr"/>
            <a:r>
              <a:rPr lang="en-GB" sz="2400" dirty="0">
                <a:solidFill>
                  <a:srgbClr val="FFFFFF"/>
                </a:solidFill>
              </a:rPr>
              <a:t>Support and referral process</a:t>
            </a:r>
            <a:br>
              <a:rPr lang="en-GB" dirty="0">
                <a:solidFill>
                  <a:srgbClr val="FFFFFF"/>
                </a:solidFill>
              </a:rPr>
            </a:br>
            <a:endParaRPr lang="en-GB" dirty="0">
              <a:solidFill>
                <a:srgbClr val="FFFFFF"/>
              </a:solidFill>
            </a:endParaRPr>
          </a:p>
        </p:txBody>
      </p:sp>
      <p:sp>
        <p:nvSpPr>
          <p:cNvPr id="7" name="TextBox 6">
            <a:extLst>
              <a:ext uri="{FF2B5EF4-FFF2-40B4-BE49-F238E27FC236}">
                <a16:creationId xmlns:a16="http://schemas.microsoft.com/office/drawing/2014/main" id="{9B397936-85C7-43B9-D6A3-CAD1053FA67B}"/>
              </a:ext>
            </a:extLst>
          </p:cNvPr>
          <p:cNvSpPr txBox="1"/>
          <p:nvPr/>
        </p:nvSpPr>
        <p:spPr>
          <a:xfrm>
            <a:off x="5475851" y="65541"/>
            <a:ext cx="6094520" cy="523220"/>
          </a:xfrm>
          <a:prstGeom prst="rect">
            <a:avLst/>
          </a:prstGeom>
          <a:noFill/>
        </p:spPr>
        <p:txBody>
          <a:bodyPr wrap="square">
            <a:spAutoFit/>
          </a:bodyPr>
          <a:lstStyle/>
          <a:p>
            <a:r>
              <a:rPr lang="en-GB" sz="1400" dirty="0"/>
              <a:t>Across the three schools there are Senior Mental Health Leads and Mental Health Champions. They are:</a:t>
            </a:r>
          </a:p>
        </p:txBody>
      </p:sp>
      <p:pic>
        <p:nvPicPr>
          <p:cNvPr id="5" name="Picture 5">
            <a:extLst>
              <a:ext uri="{FF2B5EF4-FFF2-40B4-BE49-F238E27FC236}">
                <a16:creationId xmlns:a16="http://schemas.microsoft.com/office/drawing/2014/main" id="{CAFD5523-8113-33C2-5E9E-9408D800C1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446" t="44125" r="40191" b="39012"/>
          <a:stretch/>
        </p:blipFill>
        <p:spPr bwMode="auto">
          <a:xfrm>
            <a:off x="5688482" y="554084"/>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Related image">
            <a:extLst>
              <a:ext uri="{FF2B5EF4-FFF2-40B4-BE49-F238E27FC236}">
                <a16:creationId xmlns:a16="http://schemas.microsoft.com/office/drawing/2014/main" id="{E903CAAA-8E06-59EC-47D8-9813385BE689}"/>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5703487" y="2494877"/>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8" name="Picture 18">
            <a:extLst>
              <a:ext uri="{FF2B5EF4-FFF2-40B4-BE49-F238E27FC236}">
                <a16:creationId xmlns:a16="http://schemas.microsoft.com/office/drawing/2014/main" id="{5CC75410-050D-78D6-27F7-9A03E4F5A8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2920" t="21419" r="63405" b="-5112"/>
          <a:stretch>
            <a:fillRect/>
          </a:stretch>
        </p:blipFill>
        <p:spPr bwMode="auto">
          <a:xfrm>
            <a:off x="5850572" y="4462304"/>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C4DA25B3-F672-1A86-223E-4075B297F224}"/>
              </a:ext>
            </a:extLst>
          </p:cNvPr>
          <p:cNvSpPr txBox="1"/>
          <p:nvPr/>
        </p:nvSpPr>
        <p:spPr>
          <a:xfrm>
            <a:off x="7368159" y="554084"/>
            <a:ext cx="4297098" cy="6155531"/>
          </a:xfrm>
          <a:prstGeom prst="rect">
            <a:avLst/>
          </a:prstGeom>
          <a:noFill/>
        </p:spPr>
        <p:txBody>
          <a:bodyPr wrap="square">
            <a:spAutoFit/>
          </a:bodyPr>
          <a:lstStyle/>
          <a:p>
            <a:r>
              <a:rPr lang="en-GB" sz="1400" b="1" dirty="0"/>
              <a:t>Rachel Bains</a:t>
            </a:r>
          </a:p>
          <a:p>
            <a:r>
              <a:rPr lang="en-GB" sz="1400" b="1" dirty="0"/>
              <a:t>Deputy Head</a:t>
            </a:r>
          </a:p>
          <a:p>
            <a:r>
              <a:rPr lang="en-GB" sz="1400" b="1" dirty="0"/>
              <a:t>Designated Senior Mental Health Lead</a:t>
            </a:r>
          </a:p>
          <a:p>
            <a:endParaRPr lang="en-GB" sz="1400" b="1" dirty="0"/>
          </a:p>
          <a:p>
            <a:r>
              <a:rPr lang="en-GB" sz="1400" b="1" dirty="0"/>
              <a:t>Frances Light-Rudland</a:t>
            </a:r>
          </a:p>
          <a:p>
            <a:r>
              <a:rPr lang="en-GB" sz="1400" b="1" dirty="0"/>
              <a:t>Primary Senior SENDCo</a:t>
            </a:r>
          </a:p>
          <a:p>
            <a:r>
              <a:rPr lang="en-GB" sz="1400" b="1" dirty="0"/>
              <a:t>Designated Senior Mental Health Lead</a:t>
            </a:r>
          </a:p>
          <a:p>
            <a:endParaRPr lang="en-GB" sz="1400" b="1" dirty="0"/>
          </a:p>
          <a:p>
            <a:endParaRPr lang="en-GB" sz="1400" b="1" dirty="0"/>
          </a:p>
          <a:p>
            <a:r>
              <a:rPr lang="en-GB" sz="1400" b="1" dirty="0"/>
              <a:t>Lucy Porter</a:t>
            </a:r>
          </a:p>
          <a:p>
            <a:r>
              <a:rPr lang="en-GB" sz="1400" b="1" dirty="0"/>
              <a:t>Class Teacher</a:t>
            </a:r>
          </a:p>
          <a:p>
            <a:r>
              <a:rPr lang="en-GB" sz="1400" b="1" dirty="0"/>
              <a:t>Mental Health Champion</a:t>
            </a:r>
          </a:p>
          <a:p>
            <a:endParaRPr lang="en-GB" sz="1400" b="1" dirty="0"/>
          </a:p>
          <a:p>
            <a:r>
              <a:rPr lang="en-GB" sz="1400" b="1" dirty="0"/>
              <a:t>Frances Light-Rudland</a:t>
            </a:r>
          </a:p>
          <a:p>
            <a:r>
              <a:rPr lang="en-GB" sz="1400" b="1" dirty="0"/>
              <a:t>Primary Senior SENDCo</a:t>
            </a:r>
          </a:p>
          <a:p>
            <a:r>
              <a:rPr lang="en-GB" sz="1400" b="1" dirty="0"/>
              <a:t>Designated Senior Mental Health Lead</a:t>
            </a:r>
          </a:p>
          <a:p>
            <a:endParaRPr lang="en-GB" sz="1400" b="1" dirty="0"/>
          </a:p>
          <a:p>
            <a:endParaRPr lang="en-GB" sz="1600" b="1" dirty="0"/>
          </a:p>
          <a:p>
            <a:r>
              <a:rPr lang="en-GB" sz="1400" b="1" dirty="0"/>
              <a:t>Stevie </a:t>
            </a:r>
            <a:r>
              <a:rPr lang="en-GB" sz="1400" b="1" dirty="0" err="1"/>
              <a:t>Thorton</a:t>
            </a:r>
            <a:endParaRPr lang="en-GB" sz="1400" b="1" dirty="0"/>
          </a:p>
          <a:p>
            <a:r>
              <a:rPr lang="en-GB" sz="1400" b="1" dirty="0"/>
              <a:t>Mental Health Student Lead</a:t>
            </a:r>
          </a:p>
          <a:p>
            <a:endParaRPr lang="en-GB" sz="1400" b="1" dirty="0"/>
          </a:p>
          <a:p>
            <a:r>
              <a:rPr lang="en-GB" sz="1400" b="1" dirty="0"/>
              <a:t>Frances Light-Rudland</a:t>
            </a:r>
          </a:p>
          <a:p>
            <a:r>
              <a:rPr lang="en-GB" sz="1400" b="1" dirty="0"/>
              <a:t>Primary Senior SENDCo and SEND Transition Lead</a:t>
            </a:r>
          </a:p>
          <a:p>
            <a:r>
              <a:rPr lang="en-GB" sz="1400" b="1" dirty="0"/>
              <a:t>Designated Senior Mental Health Lead </a:t>
            </a:r>
          </a:p>
          <a:p>
            <a:endParaRPr lang="en-GB" sz="1400" b="1" dirty="0"/>
          </a:p>
          <a:p>
            <a:r>
              <a:rPr lang="en-GB" sz="1400" b="1" dirty="0" err="1"/>
              <a:t>Irum</a:t>
            </a:r>
            <a:r>
              <a:rPr lang="en-GB" sz="1400" b="1" dirty="0"/>
              <a:t> Ihsan</a:t>
            </a:r>
          </a:p>
          <a:p>
            <a:r>
              <a:rPr lang="en-GB" sz="1400" b="1" dirty="0"/>
              <a:t>Safeguarding Team</a:t>
            </a:r>
          </a:p>
          <a:p>
            <a:r>
              <a:rPr lang="en-GB" sz="1400" b="1" dirty="0"/>
              <a:t>Mental Health Support</a:t>
            </a:r>
          </a:p>
        </p:txBody>
      </p:sp>
      <p:sp>
        <p:nvSpPr>
          <p:cNvPr id="12" name="TextBox 11">
            <a:extLst>
              <a:ext uri="{FF2B5EF4-FFF2-40B4-BE49-F238E27FC236}">
                <a16:creationId xmlns:a16="http://schemas.microsoft.com/office/drawing/2014/main" id="{BD435D09-4F75-CEDB-A346-0C5B3AEF2973}"/>
              </a:ext>
            </a:extLst>
          </p:cNvPr>
          <p:cNvSpPr txBox="1"/>
          <p:nvPr/>
        </p:nvSpPr>
        <p:spPr>
          <a:xfrm>
            <a:off x="5475851" y="6611779"/>
            <a:ext cx="6847643" cy="246221"/>
          </a:xfrm>
          <a:prstGeom prst="rect">
            <a:avLst/>
          </a:prstGeom>
          <a:noFill/>
        </p:spPr>
        <p:txBody>
          <a:bodyPr wrap="square">
            <a:spAutoFit/>
          </a:bodyPr>
          <a:lstStyle/>
          <a:p>
            <a:r>
              <a:rPr lang="en-GB" sz="1000" dirty="0"/>
              <a:t>Referrals to the Mental Health and Well-being team can be completed by speaking to a member of the team at each school.</a:t>
            </a:r>
          </a:p>
        </p:txBody>
      </p:sp>
    </p:spTree>
    <p:extLst>
      <p:ext uri="{BB962C8B-B14F-4D97-AF65-F5344CB8AC3E}">
        <p14:creationId xmlns:p14="http://schemas.microsoft.com/office/powerpoint/2010/main" val="3381763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0"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training have staff had?</a:t>
            </a:r>
          </a:p>
          <a:p>
            <a:pPr algn="ctr"/>
            <a:endParaRPr lang="en-GB" sz="3600" dirty="0">
              <a:solidFill>
                <a:srgbClr val="FFFFFF"/>
              </a:solidFill>
            </a:endParaRPr>
          </a:p>
          <a:p>
            <a:pPr algn="ctr"/>
            <a:r>
              <a:rPr lang="en-GB" sz="2400" dirty="0">
                <a:solidFill>
                  <a:srgbClr val="FFFFFF"/>
                </a:solidFill>
              </a:rPr>
              <a:t>What can we offer?</a:t>
            </a:r>
            <a:br>
              <a:rPr lang="en-GB" dirty="0">
                <a:solidFill>
                  <a:srgbClr val="FFFFFF"/>
                </a:solidFill>
              </a:rPr>
            </a:br>
            <a:endParaRPr lang="en-GB" dirty="0">
              <a:solidFill>
                <a:srgbClr val="FFFFFF"/>
              </a:solidFill>
            </a:endParaRPr>
          </a:p>
        </p:txBody>
      </p:sp>
      <p:pic>
        <p:nvPicPr>
          <p:cNvPr id="5" name="Picture 5">
            <a:hlinkClick r:id="rId2" action="ppaction://hlinksldjump"/>
            <a:extLst>
              <a:ext uri="{FF2B5EF4-FFF2-40B4-BE49-F238E27FC236}">
                <a16:creationId xmlns:a16="http://schemas.microsoft.com/office/drawing/2014/main" id="{01FEF9E3-8C7A-2200-BA90-E13184B8D0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446" t="44125" r="40191" b="39012"/>
          <a:stretch/>
        </p:blipFill>
        <p:spPr bwMode="auto">
          <a:xfrm>
            <a:off x="5755158" y="2072831"/>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Related image">
            <a:hlinkClick r:id="rId4" action="ppaction://hlinksldjump"/>
            <a:extLst>
              <a:ext uri="{FF2B5EF4-FFF2-40B4-BE49-F238E27FC236}">
                <a16:creationId xmlns:a16="http://schemas.microsoft.com/office/drawing/2014/main" id="{333B7DC0-528D-53BE-D5B1-5122E9F89D1A}"/>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7932943" y="2106167"/>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8" name="Picture 18">
            <a:hlinkClick r:id="rId7" action="ppaction://hlinksldjump"/>
            <a:extLst>
              <a:ext uri="{FF2B5EF4-FFF2-40B4-BE49-F238E27FC236}">
                <a16:creationId xmlns:a16="http://schemas.microsoft.com/office/drawing/2014/main" id="{6E9B4690-6DE0-11F5-6DD3-A5A38B59B2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2920" t="21419" r="63405" b="-5112"/>
          <a:stretch>
            <a:fillRect/>
          </a:stretch>
        </p:blipFill>
        <p:spPr bwMode="auto">
          <a:xfrm>
            <a:off x="10131231" y="2072831"/>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2452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other support is out there?</a:t>
            </a:r>
          </a:p>
          <a:p>
            <a:pPr algn="ctr"/>
            <a:endParaRPr lang="en-GB" sz="3600" dirty="0">
              <a:solidFill>
                <a:srgbClr val="FFFFFF"/>
              </a:solidFill>
            </a:endParaRPr>
          </a:p>
          <a:p>
            <a:pPr algn="ctr"/>
            <a:r>
              <a:rPr lang="en-GB" sz="2400" dirty="0">
                <a:solidFill>
                  <a:srgbClr val="FFFFFF"/>
                </a:solidFill>
              </a:rPr>
              <a:t>Local offer</a:t>
            </a:r>
          </a:p>
          <a:p>
            <a:pPr algn="ctr"/>
            <a:r>
              <a:rPr lang="en-GB" sz="2400" dirty="0">
                <a:solidFill>
                  <a:srgbClr val="FFFFFF"/>
                </a:solidFill>
              </a:rPr>
              <a:t>Support agencies</a:t>
            </a:r>
            <a:br>
              <a:rPr lang="en-GB" dirty="0">
                <a:solidFill>
                  <a:srgbClr val="FFFFFF"/>
                </a:solidFill>
              </a:rPr>
            </a:br>
            <a:endParaRPr lang="en-GB" dirty="0">
              <a:solidFill>
                <a:srgbClr val="FFFFFF"/>
              </a:solidFill>
            </a:endParaRPr>
          </a:p>
        </p:txBody>
      </p:sp>
      <p:sp>
        <p:nvSpPr>
          <p:cNvPr id="7" name="TextBox 6">
            <a:extLst>
              <a:ext uri="{FF2B5EF4-FFF2-40B4-BE49-F238E27FC236}">
                <a16:creationId xmlns:a16="http://schemas.microsoft.com/office/drawing/2014/main" id="{9B397936-85C7-43B9-D6A3-CAD1053FA67B}"/>
              </a:ext>
            </a:extLst>
          </p:cNvPr>
          <p:cNvSpPr txBox="1"/>
          <p:nvPr/>
        </p:nvSpPr>
        <p:spPr>
          <a:xfrm>
            <a:off x="5475850" y="136565"/>
            <a:ext cx="6517881" cy="4401205"/>
          </a:xfrm>
          <a:prstGeom prst="rect">
            <a:avLst/>
          </a:prstGeom>
          <a:noFill/>
        </p:spPr>
        <p:txBody>
          <a:bodyPr wrap="square">
            <a:spAutoFit/>
          </a:bodyPr>
          <a:lstStyle/>
          <a:p>
            <a:r>
              <a:rPr lang="en-GB" sz="1400" b="1" dirty="0"/>
              <a:t>Support Services for parents of students with SEN </a:t>
            </a:r>
          </a:p>
          <a:p>
            <a:r>
              <a:rPr lang="en-GB" sz="1400" b="1" dirty="0"/>
              <a:t>Local Offer </a:t>
            </a:r>
          </a:p>
          <a:p>
            <a:r>
              <a:rPr lang="en-GB" sz="1400" dirty="0"/>
              <a:t>The Local Offer is available as a link to your Local Authority website where you can see details of what is available in the area you live in for your child. It will include information about health and social care services, education, leisure activities and support groups in the area for CYP aged 0-25 with SEND and their families. It can be found at: </a:t>
            </a:r>
            <a:r>
              <a:rPr lang="en-GB" sz="1400" dirty="0">
                <a:hlinkClick r:id="rId2"/>
              </a:rPr>
              <a:t>www.cambridgeshire.gov.uk/SEND</a:t>
            </a:r>
            <a:r>
              <a:rPr lang="en-GB" sz="1400" dirty="0"/>
              <a:t>  </a:t>
            </a:r>
          </a:p>
          <a:p>
            <a:endParaRPr lang="en-GB" sz="1400" dirty="0"/>
          </a:p>
          <a:p>
            <a:r>
              <a:rPr lang="en-GB" sz="1400" b="1" dirty="0"/>
              <a:t>The Department for Education’s SEN Code of Practice: </a:t>
            </a:r>
            <a:r>
              <a:rPr lang="en-GB" sz="1400" dirty="0">
                <a:hlinkClick r:id="rId3"/>
              </a:rPr>
              <a:t>https://www.gov.uk/government/publications/send-code-of-practice-0-to-25</a:t>
            </a:r>
            <a:endParaRPr lang="en-GB" sz="1400" dirty="0"/>
          </a:p>
          <a:p>
            <a:endParaRPr lang="en-GB" sz="1400" dirty="0"/>
          </a:p>
          <a:p>
            <a:r>
              <a:rPr lang="en-GB" sz="1400" b="1" dirty="0"/>
              <a:t>SENDIASS</a:t>
            </a:r>
            <a:r>
              <a:rPr lang="en-GB" sz="1400" dirty="0"/>
              <a:t> </a:t>
            </a:r>
            <a:r>
              <a:rPr lang="en-GB" sz="1400" b="1" dirty="0"/>
              <a:t>(Special Educational Needs and disability Information and Advice Service) </a:t>
            </a:r>
          </a:p>
          <a:p>
            <a:r>
              <a:rPr lang="en-GB" sz="1400" dirty="0">
                <a:hlinkClick r:id="rId4"/>
              </a:rPr>
              <a:t>https://www.cambridgeshire.gov.uk/residents/children-and-families/localoffer/local-offer-care-and-family-support/send-information-advice-and-supportservice-sendiass/</a:t>
            </a:r>
            <a:r>
              <a:rPr lang="en-GB" sz="1400" dirty="0"/>
              <a:t>  </a:t>
            </a:r>
          </a:p>
          <a:p>
            <a:endParaRPr lang="en-GB" sz="1400" dirty="0"/>
          </a:p>
          <a:p>
            <a:r>
              <a:rPr lang="en-GB" sz="1400" b="1" dirty="0"/>
              <a:t>National Autistic Society </a:t>
            </a:r>
          </a:p>
          <a:p>
            <a:r>
              <a:rPr lang="en-GB" sz="1400" dirty="0">
                <a:hlinkClick r:id="rId5"/>
              </a:rPr>
              <a:t>https://www.autism.org.uk/</a:t>
            </a:r>
            <a:r>
              <a:rPr lang="en-GB" sz="1400" dirty="0"/>
              <a:t>  or telephone: 0808 800 4104 </a:t>
            </a:r>
          </a:p>
          <a:p>
            <a:endParaRPr lang="en-GB" sz="1400" dirty="0"/>
          </a:p>
          <a:p>
            <a:r>
              <a:rPr lang="en-GB" sz="1400" b="1" dirty="0"/>
              <a:t>Pinpoint ADHD and ASD support Groups: </a:t>
            </a:r>
          </a:p>
          <a:p>
            <a:r>
              <a:rPr lang="en-GB" sz="1400" dirty="0">
                <a:hlinkClick r:id="rId6"/>
              </a:rPr>
              <a:t>https://www.pinpoint-cambs.org.uk</a:t>
            </a:r>
            <a:r>
              <a:rPr lang="en-GB" sz="1400" dirty="0"/>
              <a:t>  or telephone 01480 877 333</a:t>
            </a:r>
          </a:p>
        </p:txBody>
      </p:sp>
    </p:spTree>
    <p:extLst>
      <p:ext uri="{BB962C8B-B14F-4D97-AF65-F5344CB8AC3E}">
        <p14:creationId xmlns:p14="http://schemas.microsoft.com/office/powerpoint/2010/main" val="1920306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the transition like?</a:t>
            </a:r>
          </a:p>
          <a:p>
            <a:pPr algn="ctr"/>
            <a:endParaRPr lang="en-GB" sz="3600" dirty="0">
              <a:solidFill>
                <a:srgbClr val="FFFFFF"/>
              </a:solidFill>
            </a:endParaRPr>
          </a:p>
          <a:p>
            <a:pPr algn="ctr"/>
            <a:r>
              <a:rPr lang="en-GB" sz="2400" dirty="0">
                <a:solidFill>
                  <a:srgbClr val="FFFFFF"/>
                </a:solidFill>
              </a:rPr>
              <a:t>Nursery – Primary</a:t>
            </a:r>
          </a:p>
          <a:p>
            <a:pPr algn="ctr"/>
            <a:r>
              <a:rPr lang="en-GB" sz="2400" dirty="0">
                <a:solidFill>
                  <a:srgbClr val="FFFFFF"/>
                </a:solidFill>
              </a:rPr>
              <a:t>Primary – Secondary</a:t>
            </a:r>
          </a:p>
          <a:p>
            <a:pPr algn="ctr"/>
            <a:r>
              <a:rPr lang="en-GB" sz="2400" dirty="0">
                <a:solidFill>
                  <a:srgbClr val="FFFFFF"/>
                </a:solidFill>
              </a:rPr>
              <a:t>Secondary - Adulthood</a:t>
            </a:r>
            <a:br>
              <a:rPr lang="en-GB" dirty="0">
                <a:solidFill>
                  <a:srgbClr val="FFFFFF"/>
                </a:solidFill>
              </a:rPr>
            </a:br>
            <a:endParaRPr lang="en-GB" dirty="0">
              <a:solidFill>
                <a:srgbClr val="FFFFFF"/>
              </a:solidFill>
            </a:endParaRPr>
          </a:p>
        </p:txBody>
      </p:sp>
      <p:pic>
        <p:nvPicPr>
          <p:cNvPr id="5" name="Picture 5">
            <a:hlinkClick r:id="rId2" action="ppaction://hlinksldjump"/>
            <a:extLst>
              <a:ext uri="{FF2B5EF4-FFF2-40B4-BE49-F238E27FC236}">
                <a16:creationId xmlns:a16="http://schemas.microsoft.com/office/drawing/2014/main" id="{3234531E-0DDA-1CB0-187D-71E6D00702F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446" t="44125" r="40191" b="39012"/>
          <a:stretch/>
        </p:blipFill>
        <p:spPr bwMode="auto">
          <a:xfrm>
            <a:off x="5755158" y="2072831"/>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descr="Related image">
            <a:hlinkClick r:id="rId4" action="ppaction://hlinksldjump"/>
            <a:extLst>
              <a:ext uri="{FF2B5EF4-FFF2-40B4-BE49-F238E27FC236}">
                <a16:creationId xmlns:a16="http://schemas.microsoft.com/office/drawing/2014/main" id="{4D52F1FE-6FFF-A648-7F9E-D72823F5343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7932943" y="2106167"/>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8" name="Picture 18">
            <a:hlinkClick r:id="rId7" action="ppaction://hlinksldjump"/>
            <a:extLst>
              <a:ext uri="{FF2B5EF4-FFF2-40B4-BE49-F238E27FC236}">
                <a16:creationId xmlns:a16="http://schemas.microsoft.com/office/drawing/2014/main" id="{BE7BBADD-1023-C794-0252-0E405526E1A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2920" t="21419" r="63405" b="-5112"/>
          <a:stretch>
            <a:fillRect/>
          </a:stretch>
        </p:blipFill>
        <p:spPr bwMode="auto">
          <a:xfrm>
            <a:off x="10131231" y="2072831"/>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8011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accessibility is there?</a:t>
            </a:r>
          </a:p>
          <a:p>
            <a:pPr algn="ctr"/>
            <a:endParaRPr lang="en-GB" sz="3600" dirty="0">
              <a:solidFill>
                <a:srgbClr val="FFFFFF"/>
              </a:solidFill>
            </a:endParaRPr>
          </a:p>
          <a:p>
            <a:pPr algn="ctr"/>
            <a:r>
              <a:rPr lang="en-GB" sz="2400" dirty="0">
                <a:solidFill>
                  <a:srgbClr val="FFFFFF"/>
                </a:solidFill>
              </a:rPr>
              <a:t>Click on the school icon to be taken to the relevant school</a:t>
            </a:r>
            <a:br>
              <a:rPr lang="en-GB" dirty="0">
                <a:solidFill>
                  <a:srgbClr val="FFFFFF"/>
                </a:solidFill>
              </a:rPr>
            </a:br>
            <a:endParaRPr lang="en-GB" dirty="0">
              <a:solidFill>
                <a:srgbClr val="FFFFFF"/>
              </a:solidFill>
            </a:endParaRPr>
          </a:p>
        </p:txBody>
      </p:sp>
      <p:pic>
        <p:nvPicPr>
          <p:cNvPr id="5" name="Picture 5">
            <a:hlinkClick r:id="rId2" action="ppaction://hlinksldjump"/>
            <a:extLst>
              <a:ext uri="{FF2B5EF4-FFF2-40B4-BE49-F238E27FC236}">
                <a16:creationId xmlns:a16="http://schemas.microsoft.com/office/drawing/2014/main" id="{4B8C8421-6731-2C8F-7F28-233CF6AE0E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446" t="44125" r="40191" b="39012"/>
          <a:stretch/>
        </p:blipFill>
        <p:spPr bwMode="auto">
          <a:xfrm>
            <a:off x="5755158" y="2072831"/>
            <a:ext cx="1573145" cy="159364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Related image">
            <a:hlinkClick r:id="rId4" action="ppaction://hlinksldjump"/>
            <a:extLst>
              <a:ext uri="{FF2B5EF4-FFF2-40B4-BE49-F238E27FC236}">
                <a16:creationId xmlns:a16="http://schemas.microsoft.com/office/drawing/2014/main" id="{A3B5EB9A-04DB-0770-93AB-1436A52B2197}"/>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7932943" y="2106167"/>
            <a:ext cx="1593648" cy="1593648"/>
          </a:xfrm>
          <a:prstGeom prst="rect">
            <a:avLst/>
          </a:prstGeom>
          <a:extLst>
            <a:ext uri="{909E8E84-426E-40DD-AFC4-6F175D3DCCD1}">
              <a14:hiddenFill xmlns:a14="http://schemas.microsoft.com/office/drawing/2010/main">
                <a:solidFill>
                  <a:srgbClr val="FFFFFF"/>
                </a:solidFill>
              </a14:hiddenFill>
            </a:ext>
          </a:extLst>
        </p:spPr>
      </p:pic>
      <p:pic>
        <p:nvPicPr>
          <p:cNvPr id="7" name="Picture 18">
            <a:hlinkClick r:id="rId7" action="ppaction://hlinksldjump"/>
            <a:extLst>
              <a:ext uri="{FF2B5EF4-FFF2-40B4-BE49-F238E27FC236}">
                <a16:creationId xmlns:a16="http://schemas.microsoft.com/office/drawing/2014/main" id="{649A9FC9-FE1F-1E1B-E9AA-C39C7D164C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2920" t="21419" r="63405" b="-5112"/>
          <a:stretch>
            <a:fillRect/>
          </a:stretch>
        </p:blipFill>
        <p:spPr bwMode="auto">
          <a:xfrm>
            <a:off x="10131231" y="2072831"/>
            <a:ext cx="1439140" cy="183545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FFDB5A32-0B65-D917-D0F6-C29A3DDF069D}"/>
              </a:ext>
            </a:extLst>
          </p:cNvPr>
          <p:cNvSpPr txBox="1"/>
          <p:nvPr/>
        </p:nvSpPr>
        <p:spPr>
          <a:xfrm>
            <a:off x="5568518" y="151179"/>
            <a:ext cx="6371948" cy="1815882"/>
          </a:xfrm>
          <a:prstGeom prst="rect">
            <a:avLst/>
          </a:prstGeom>
          <a:noFill/>
        </p:spPr>
        <p:txBody>
          <a:bodyPr wrap="square">
            <a:spAutoFit/>
          </a:bodyPr>
          <a:lstStyle/>
          <a:p>
            <a:r>
              <a:rPr lang="en-GB" sz="1400" dirty="0"/>
              <a:t>The Accessibility plan is in accordance with the planning requirements in the Disability Discrimination Act 1995 and in accordance with the guidance issued by the DfE in 2002 in the document ‘Accessible Schools: Planning to increase access to schools for disabled students’. </a:t>
            </a:r>
          </a:p>
          <a:p>
            <a:r>
              <a:rPr lang="en-GB" sz="1400" dirty="0"/>
              <a:t>The Key Objectives are: </a:t>
            </a:r>
          </a:p>
          <a:p>
            <a:r>
              <a:rPr lang="en-GB" sz="1400" dirty="0"/>
              <a:t>To reduce or eliminate barriers to access to the curriculum. </a:t>
            </a:r>
          </a:p>
          <a:p>
            <a:r>
              <a:rPr lang="en-GB" sz="1400" dirty="0"/>
              <a:t>To be able to fully participate in the school community for pupils, prospective pupils and any adult users with a disability. </a:t>
            </a:r>
          </a:p>
        </p:txBody>
      </p:sp>
    </p:spTree>
    <p:extLst>
      <p:ext uri="{BB962C8B-B14F-4D97-AF65-F5344CB8AC3E}">
        <p14:creationId xmlns:p14="http://schemas.microsoft.com/office/powerpoint/2010/main" val="3037920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to do if you feel that support is not there or right for your child?</a:t>
            </a:r>
          </a:p>
          <a:p>
            <a:pPr algn="ctr"/>
            <a:endParaRPr lang="en-GB" sz="3600" dirty="0">
              <a:solidFill>
                <a:srgbClr val="FFFFFF"/>
              </a:solidFill>
            </a:endParaRPr>
          </a:p>
          <a:p>
            <a:pPr algn="ctr"/>
            <a:r>
              <a:rPr lang="en-GB" sz="2400" dirty="0">
                <a:solidFill>
                  <a:srgbClr val="FFFFFF"/>
                </a:solidFill>
              </a:rPr>
              <a:t>Complaints</a:t>
            </a:r>
            <a:br>
              <a:rPr lang="en-GB" dirty="0">
                <a:solidFill>
                  <a:srgbClr val="FFFFFF"/>
                </a:solidFill>
              </a:rPr>
            </a:br>
            <a:endParaRPr lang="en-GB" dirty="0">
              <a:solidFill>
                <a:srgbClr val="FFFFFF"/>
              </a:solidFill>
            </a:endParaRPr>
          </a:p>
        </p:txBody>
      </p:sp>
      <p:sp>
        <p:nvSpPr>
          <p:cNvPr id="6" name="TextBox 5">
            <a:extLst>
              <a:ext uri="{FF2B5EF4-FFF2-40B4-BE49-F238E27FC236}">
                <a16:creationId xmlns:a16="http://schemas.microsoft.com/office/drawing/2014/main" id="{61B018BD-FE55-54F5-54D5-1D83615C573D}"/>
              </a:ext>
            </a:extLst>
          </p:cNvPr>
          <p:cNvSpPr txBox="1"/>
          <p:nvPr/>
        </p:nvSpPr>
        <p:spPr>
          <a:xfrm>
            <a:off x="5468549" y="83299"/>
            <a:ext cx="6489672" cy="3754874"/>
          </a:xfrm>
          <a:prstGeom prst="rect">
            <a:avLst/>
          </a:prstGeom>
          <a:noFill/>
        </p:spPr>
        <p:txBody>
          <a:bodyPr wrap="square">
            <a:spAutoFit/>
          </a:bodyPr>
          <a:lstStyle/>
          <a:p>
            <a:pPr algn="just"/>
            <a:r>
              <a:rPr lang="en-GB" sz="1400" dirty="0">
                <a:effectLst/>
                <a:latin typeface="Calibri" panose="020F0502020204030204" pitchFamily="34" charset="0"/>
                <a:ea typeface="Times New Roman" panose="02020603050405020304" pitchFamily="18" charset="0"/>
              </a:rPr>
              <a:t>If any parents/carers have a complaint concerning the special educational provision for their child or about special educational provision generally, they should speak to the Teacher/Form Tutor, Phase Leader/Head of House and/or Phase/Deputy SENDCo initially. </a:t>
            </a:r>
          </a:p>
          <a:p>
            <a:pPr algn="just"/>
            <a:endParaRPr lang="en-GB" sz="1400" dirty="0">
              <a:latin typeface="Calibri" panose="020F0502020204030204" pitchFamily="34" charset="0"/>
              <a:ea typeface="Times New Roman" panose="02020603050405020304" pitchFamily="18" charset="0"/>
            </a:endParaRPr>
          </a:p>
          <a:p>
            <a:pPr algn="just"/>
            <a:r>
              <a:rPr lang="en-GB" sz="1400" dirty="0">
                <a:effectLst/>
                <a:latin typeface="Calibri" panose="020F0502020204030204" pitchFamily="34" charset="0"/>
                <a:ea typeface="Times New Roman" panose="02020603050405020304" pitchFamily="18" charset="0"/>
              </a:rPr>
              <a:t>If this proves unsuccessful the matter should be referred to the Executive SENDCo (Primary) and SENDCo (Secondary), but if you feel that this still hasn’t been successful then you can speak to the Executive Head teacher (Primary) and Principal (Secondary). </a:t>
            </a:r>
          </a:p>
          <a:p>
            <a:pPr algn="just"/>
            <a:endParaRPr lang="en-GB" sz="1400" dirty="0">
              <a:latin typeface="Calibri" panose="020F0502020204030204" pitchFamily="34" charset="0"/>
              <a:ea typeface="Times New Roman" panose="02020603050405020304" pitchFamily="18" charset="0"/>
            </a:endParaRPr>
          </a:p>
          <a:p>
            <a:pPr algn="just"/>
            <a:r>
              <a:rPr lang="en-GB" sz="1400" dirty="0">
                <a:effectLst/>
                <a:latin typeface="Calibri" panose="020F0502020204030204" pitchFamily="34" charset="0"/>
                <a:ea typeface="Times New Roman" panose="02020603050405020304" pitchFamily="18" charset="0"/>
              </a:rPr>
              <a:t>Should the matter still be unresolved the parents/carers should contact the Governor responsible for SEND.  If the approach is to a Governor s/he will, in the first instance, refer it to the Executive Head teacher (Primary) and Principal (Secondary). </a:t>
            </a:r>
          </a:p>
          <a:p>
            <a:pPr algn="just"/>
            <a:endParaRPr lang="en-GB" sz="1400" dirty="0">
              <a:latin typeface="Calibri" panose="020F0502020204030204" pitchFamily="34" charset="0"/>
              <a:ea typeface="Times New Roman" panose="02020603050405020304" pitchFamily="18" charset="0"/>
            </a:endParaRPr>
          </a:p>
          <a:p>
            <a:pPr algn="just"/>
            <a:r>
              <a:rPr lang="en-GB" sz="1400" dirty="0">
                <a:effectLst/>
                <a:latin typeface="Calibri" panose="020F0502020204030204" pitchFamily="34" charset="0"/>
                <a:ea typeface="Times New Roman" panose="02020603050405020304" pitchFamily="18" charset="0"/>
              </a:rPr>
              <a:t>Your complaint will then be investigated and you will receive your initial response from the Chair within 10 days. If the matter still has not been resolved to the parent’s satisfaction they can request a review of the written information concerning their complaint by a panel of school Governors. They have 10 days to make this request.</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9961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5">
            <a:extLst>
              <a:ext uri="{FF2B5EF4-FFF2-40B4-BE49-F238E27FC236}">
                <a16:creationId xmlns:a16="http://schemas.microsoft.com/office/drawing/2014/main" id="{4CE6CAF2-DF6B-65D4-D0B5-B97ECE15FF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446" t="44125" r="40191" b="39012"/>
          <a:stretch/>
        </p:blipFill>
        <p:spPr bwMode="auto">
          <a:xfrm>
            <a:off x="7848448" y="64108"/>
            <a:ext cx="1819334" cy="184304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a:extLst>
              <a:ext uri="{FF2B5EF4-FFF2-40B4-BE49-F238E27FC236}">
                <a16:creationId xmlns:a16="http://schemas.microsoft.com/office/drawing/2014/main" id="{DB847514-9D9D-317D-9C6E-65DE2362A085}"/>
              </a:ext>
            </a:extLst>
          </p:cNvPr>
          <p:cNvSpPr/>
          <p:nvPr/>
        </p:nvSpPr>
        <p:spPr>
          <a:xfrm>
            <a:off x="-1" y="0"/>
            <a:ext cx="5344357" cy="68580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itle 1">
            <a:extLst>
              <a:ext uri="{FF2B5EF4-FFF2-40B4-BE49-F238E27FC236}">
                <a16:creationId xmlns:a16="http://schemas.microsoft.com/office/drawing/2014/main" id="{9F833A66-B351-13B2-398E-D192ACA6BDDF}"/>
              </a:ext>
            </a:extLst>
          </p:cNvPr>
          <p:cNvSpPr>
            <a:spLocks noGrp="1"/>
          </p:cNvSpPr>
          <p:nvPr>
            <p:ph type="title"/>
          </p:nvPr>
        </p:nvSpPr>
        <p:spPr>
          <a:xfrm>
            <a:off x="621629" y="640080"/>
            <a:ext cx="4225290" cy="5578816"/>
          </a:xfrm>
        </p:spPr>
        <p:txBody>
          <a:bodyPr>
            <a:normAutofit/>
          </a:bodyPr>
          <a:lstStyle/>
          <a:p>
            <a:pPr algn="ctr"/>
            <a:r>
              <a:rPr lang="en-GB" dirty="0">
                <a:solidFill>
                  <a:srgbClr val="FFFFFF"/>
                </a:solidFill>
              </a:rPr>
              <a:t>New Road Primary and Nursery School</a:t>
            </a:r>
            <a:br>
              <a:rPr lang="en-GB" dirty="0">
                <a:solidFill>
                  <a:srgbClr val="FFFFFF"/>
                </a:solidFill>
              </a:rPr>
            </a:br>
            <a:br>
              <a:rPr lang="en-GB" dirty="0">
                <a:solidFill>
                  <a:srgbClr val="FFFFFF"/>
                </a:solidFill>
              </a:rPr>
            </a:br>
            <a:r>
              <a:rPr lang="en-GB" sz="2400" dirty="0">
                <a:solidFill>
                  <a:srgbClr val="FFFFFF"/>
                </a:solidFill>
              </a:rPr>
              <a:t>Primary </a:t>
            </a:r>
            <a:endParaRPr lang="en-GB" dirty="0">
              <a:solidFill>
                <a:srgbClr val="FFFFFF"/>
              </a:solidFill>
            </a:endParaRPr>
          </a:p>
        </p:txBody>
      </p:sp>
      <p:sp>
        <p:nvSpPr>
          <p:cNvPr id="6" name="TextBox 5">
            <a:extLst>
              <a:ext uri="{FF2B5EF4-FFF2-40B4-BE49-F238E27FC236}">
                <a16:creationId xmlns:a16="http://schemas.microsoft.com/office/drawing/2014/main" id="{676F490C-8156-4913-2956-C498A73211D7}"/>
              </a:ext>
            </a:extLst>
          </p:cNvPr>
          <p:cNvSpPr txBox="1"/>
          <p:nvPr/>
        </p:nvSpPr>
        <p:spPr>
          <a:xfrm>
            <a:off x="5704196" y="2690336"/>
            <a:ext cx="6107837" cy="2308324"/>
          </a:xfrm>
          <a:prstGeom prst="rect">
            <a:avLst/>
          </a:prstGeom>
          <a:noFill/>
        </p:spPr>
        <p:txBody>
          <a:bodyPr wrap="square" rtlCol="0">
            <a:spAutoFit/>
          </a:bodyPr>
          <a:lstStyle/>
          <a:p>
            <a:pPr algn="ctr"/>
            <a:r>
              <a:rPr lang="en-GB" dirty="0"/>
              <a:t>CEO – Dr Matthew Laban</a:t>
            </a:r>
          </a:p>
          <a:p>
            <a:pPr algn="ctr"/>
            <a:r>
              <a:rPr lang="en-GB" dirty="0"/>
              <a:t>Executive Head Teacher – Mr Robert Litten</a:t>
            </a:r>
          </a:p>
          <a:p>
            <a:pPr algn="ctr"/>
            <a:r>
              <a:rPr lang="en-GB" dirty="0"/>
              <a:t>Primary Senior SENDCo – Mrs Frances Light-Rudland</a:t>
            </a:r>
          </a:p>
          <a:p>
            <a:pPr algn="ctr"/>
            <a:endParaRPr lang="en-GB" dirty="0"/>
          </a:p>
          <a:p>
            <a:pPr algn="ctr"/>
            <a:r>
              <a:rPr lang="en-GB" dirty="0"/>
              <a:t>SENDCo Team</a:t>
            </a:r>
          </a:p>
          <a:p>
            <a:pPr algn="ctr"/>
            <a:r>
              <a:rPr lang="en-GB" dirty="0"/>
              <a:t>Nursery , Reception &amp; Year 1 - Mrs Shelly Ruggles </a:t>
            </a:r>
          </a:p>
          <a:p>
            <a:pPr algn="ctr"/>
            <a:r>
              <a:rPr lang="en-GB" dirty="0"/>
              <a:t>Year 2, 3 &amp; 4 - Mrs Jodie Jarvis</a:t>
            </a:r>
          </a:p>
          <a:p>
            <a:pPr algn="ctr"/>
            <a:r>
              <a:rPr lang="en-GB" dirty="0"/>
              <a:t>Years 5 &amp; 6 – Mrs Frances Light-Rudland</a:t>
            </a:r>
          </a:p>
        </p:txBody>
      </p:sp>
    </p:spTree>
    <p:extLst>
      <p:ext uri="{BB962C8B-B14F-4D97-AF65-F5344CB8AC3E}">
        <p14:creationId xmlns:p14="http://schemas.microsoft.com/office/powerpoint/2010/main" val="629552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B847514-9D9D-317D-9C6E-65DE2362A085}"/>
              </a:ext>
            </a:extLst>
          </p:cNvPr>
          <p:cNvSpPr/>
          <p:nvPr/>
        </p:nvSpPr>
        <p:spPr>
          <a:xfrm>
            <a:off x="-1" y="0"/>
            <a:ext cx="5344357" cy="68580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911E9BF-4973-E595-7A1B-A9CAB6E68B49}"/>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How do you identify a need?</a:t>
            </a:r>
          </a:p>
          <a:p>
            <a:pPr algn="ctr"/>
            <a:endParaRPr lang="en-GB" sz="3600" dirty="0">
              <a:solidFill>
                <a:srgbClr val="FFFFFF"/>
              </a:solidFill>
            </a:endParaRPr>
          </a:p>
          <a:p>
            <a:pPr algn="ctr"/>
            <a:r>
              <a:rPr lang="en-GB" sz="2400" dirty="0">
                <a:solidFill>
                  <a:srgbClr val="FFFFFF"/>
                </a:solidFill>
              </a:rPr>
              <a:t>Assessment and Identification</a:t>
            </a:r>
            <a:br>
              <a:rPr lang="en-GB" dirty="0">
                <a:solidFill>
                  <a:srgbClr val="FFFFFF"/>
                </a:solidFill>
              </a:rPr>
            </a:br>
            <a:endParaRPr lang="en-GB" dirty="0">
              <a:solidFill>
                <a:srgbClr val="FFFFFF"/>
              </a:solidFill>
            </a:endParaRPr>
          </a:p>
        </p:txBody>
      </p:sp>
      <p:sp>
        <p:nvSpPr>
          <p:cNvPr id="10" name="TextBox 9">
            <a:extLst>
              <a:ext uri="{FF2B5EF4-FFF2-40B4-BE49-F238E27FC236}">
                <a16:creationId xmlns:a16="http://schemas.microsoft.com/office/drawing/2014/main" id="{747F18B3-E4E5-566E-6E35-7959A82A2FC6}"/>
              </a:ext>
            </a:extLst>
          </p:cNvPr>
          <p:cNvSpPr txBox="1"/>
          <p:nvPr/>
        </p:nvSpPr>
        <p:spPr>
          <a:xfrm>
            <a:off x="5468549" y="101112"/>
            <a:ext cx="6471918" cy="3181384"/>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How does the school know if a child needs extra help?</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limited progress is being made</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behaviour issues occur quite regularly</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school staff mention their concerns to senior leadership staff</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parents/carers are worried about their child</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health professional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400" dirty="0">
                <a:effectLst/>
                <a:latin typeface="Calibri" panose="020F0502020204030204" pitchFamily="34" charset="0"/>
                <a:ea typeface="Calibri" panose="020F0502020204030204" pitchFamily="34" charset="0"/>
                <a:cs typeface="Times New Roman" panose="02020603050405020304" pitchFamily="18" charset="0"/>
              </a:rPr>
              <a:t> GP, health visitor, speech therapist) has concerns about a child</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information given to school by a previous school or nursery</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child asks for help</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child’s behaviour or progress changes </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child needs support that is </a:t>
            </a:r>
            <a:r>
              <a:rPr lang="en-GB" sz="1400" b="1" dirty="0">
                <a:effectLst/>
                <a:latin typeface="Calibri" panose="020F0502020204030204" pitchFamily="34" charset="0"/>
                <a:ea typeface="Calibri" panose="020F0502020204030204" pitchFamily="34" charset="0"/>
                <a:cs typeface="Times New Roman" panose="02020603050405020304" pitchFamily="18" charset="0"/>
              </a:rPr>
              <a:t>different from and in addition to </a:t>
            </a:r>
            <a:r>
              <a:rPr lang="en-GB" sz="1400" dirty="0">
                <a:effectLst/>
                <a:latin typeface="Calibri" panose="020F0502020204030204" pitchFamily="34" charset="0"/>
                <a:ea typeface="Calibri" panose="020F0502020204030204" pitchFamily="34" charset="0"/>
                <a:cs typeface="Times New Roman" panose="02020603050405020304" pitchFamily="18" charset="0"/>
              </a:rPr>
              <a:t>our usual practice</a:t>
            </a:r>
          </a:p>
          <a:p>
            <a:pPr marL="342900" lvl="0" indent="-342900">
              <a:lnSpc>
                <a:spcPct val="107000"/>
              </a:lnSpc>
              <a:spcAft>
                <a:spcPts val="800"/>
              </a:spcAf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termly pupil progress meetings and mentoring meetings indicate that extra help is needed</a:t>
            </a:r>
          </a:p>
        </p:txBody>
      </p:sp>
      <p:sp>
        <p:nvSpPr>
          <p:cNvPr id="12" name="TextBox 11">
            <a:extLst>
              <a:ext uri="{FF2B5EF4-FFF2-40B4-BE49-F238E27FC236}">
                <a16:creationId xmlns:a16="http://schemas.microsoft.com/office/drawing/2014/main" id="{65DB2539-7424-DB35-9778-984BB4DA83EC}"/>
              </a:ext>
            </a:extLst>
          </p:cNvPr>
          <p:cNvSpPr txBox="1"/>
          <p:nvPr/>
        </p:nvSpPr>
        <p:spPr>
          <a:xfrm>
            <a:off x="5468548" y="3583121"/>
            <a:ext cx="6471917" cy="1337289"/>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How will the school let me know if they have any concerns about my child?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your child’s teacher will speak to you informally first and give you some ideas to try out at home</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you will then be invited to meet school staff more formally to agree an action plan</a:t>
            </a:r>
          </a:p>
          <a:p>
            <a:pPr marL="342900" lvl="0" indent="-342900">
              <a:lnSpc>
                <a:spcPct val="107000"/>
              </a:lnSpc>
              <a:spcAft>
                <a:spcPts val="800"/>
              </a:spcAf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you will also meet your Phase SENDCo and or Executive SENDCo</a:t>
            </a:r>
          </a:p>
        </p:txBody>
      </p:sp>
    </p:spTree>
    <p:extLst>
      <p:ext uri="{BB962C8B-B14F-4D97-AF65-F5344CB8AC3E}">
        <p14:creationId xmlns:p14="http://schemas.microsoft.com/office/powerpoint/2010/main" val="174785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8BADA3A-3B32-C950-6C21-17E176C022F9}"/>
              </a:ext>
            </a:extLst>
          </p:cNvPr>
          <p:cNvSpPr/>
          <p:nvPr/>
        </p:nvSpPr>
        <p:spPr>
          <a:xfrm>
            <a:off x="-1" y="0"/>
            <a:ext cx="5344357" cy="68580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training have staff had?</a:t>
            </a:r>
          </a:p>
          <a:p>
            <a:pPr algn="ctr"/>
            <a:endParaRPr lang="en-GB" sz="3600" dirty="0">
              <a:solidFill>
                <a:srgbClr val="FFFFFF"/>
              </a:solidFill>
            </a:endParaRPr>
          </a:p>
          <a:p>
            <a:pPr algn="ctr"/>
            <a:r>
              <a:rPr lang="en-GB" sz="2400" dirty="0">
                <a:solidFill>
                  <a:srgbClr val="FFFFFF"/>
                </a:solidFill>
              </a:rPr>
              <a:t>What can we offer?</a:t>
            </a:r>
            <a:br>
              <a:rPr lang="en-GB" dirty="0">
                <a:solidFill>
                  <a:srgbClr val="FFFFFF"/>
                </a:solidFill>
              </a:rPr>
            </a:br>
            <a:endParaRPr lang="en-GB" dirty="0">
              <a:solidFill>
                <a:srgbClr val="FFFFFF"/>
              </a:solidFill>
            </a:endParaRPr>
          </a:p>
        </p:txBody>
      </p:sp>
      <p:sp>
        <p:nvSpPr>
          <p:cNvPr id="9" name="TextBox 8">
            <a:extLst>
              <a:ext uri="{FF2B5EF4-FFF2-40B4-BE49-F238E27FC236}">
                <a16:creationId xmlns:a16="http://schemas.microsoft.com/office/drawing/2014/main" id="{B9306F62-BED4-10D4-4597-28FA73CFA395}"/>
              </a:ext>
            </a:extLst>
          </p:cNvPr>
          <p:cNvSpPr txBox="1"/>
          <p:nvPr/>
        </p:nvSpPr>
        <p:spPr>
          <a:xfrm>
            <a:off x="5468549" y="101112"/>
            <a:ext cx="6454162" cy="4794967"/>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Training that the SENDCo team have had: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latin typeface="Calibri" panose="020F0502020204030204" pitchFamily="34" charset="0"/>
                <a:ea typeface="Calibri" panose="020F0502020204030204" pitchFamily="34" charset="0"/>
                <a:cs typeface="Times New Roman" panose="02020603050405020304" pitchFamily="18" charset="0"/>
              </a:rPr>
              <a:t>National Award for SEN Co-ordination</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Briefings</a:t>
            </a:r>
          </a:p>
          <a:p>
            <a:pPr marL="342900" lvl="0" indent="-342900">
              <a:lnSpc>
                <a:spcPct val="107000"/>
              </a:lnSpc>
              <a:buFont typeface="Symbol" panose="05050102010706020507" pitchFamily="18" charset="2"/>
              <a:buChar char=""/>
            </a:pPr>
            <a:r>
              <a:rPr lang="en-GB" sz="1400" dirty="0">
                <a:latin typeface="Calibri" panose="020F0502020204030204" pitchFamily="34" charset="0"/>
                <a:ea typeface="Calibri" panose="020F0502020204030204" pitchFamily="34" charset="0"/>
                <a:cs typeface="Times New Roman" panose="02020603050405020304" pitchFamily="18" charset="0"/>
              </a:rPr>
              <a:t>Forums</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Conferences</a:t>
            </a:r>
          </a:p>
          <a:p>
            <a:pPr marL="342900" lvl="0" indent="-342900">
              <a:lnSpc>
                <a:spcPct val="107000"/>
              </a:lnSpc>
              <a:buFont typeface="Symbol" panose="05050102010706020507" pitchFamily="18" charset="2"/>
              <a:buChar char=""/>
            </a:pP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Training that the SENDCo team have provided training opportunities for all staff in relation to:</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Social skills</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Colourful semantics</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Social Thinking model</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Social communication</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Sensory Circuits</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Sensory processing</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Autism Spectrum Trust courses – AET Level 1, 2 and 3</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Dyslexia friendly classroom</a:t>
            </a: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en-GB" sz="1400" b="1" dirty="0">
                <a:latin typeface="Calibri" panose="020F0502020204030204" pitchFamily="34" charset="0"/>
                <a:ea typeface="Calibri" panose="020F0502020204030204" pitchFamily="34" charset="0"/>
                <a:cs typeface="Times New Roman" panose="02020603050405020304" pitchFamily="18" charset="0"/>
              </a:rPr>
              <a:t>Some staff have had specific training in areas which are: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ELSA – Mrs Sally Standbridge</a:t>
            </a: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653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DC11BC2-037F-C2AC-1CD4-BA4D38EA2698}"/>
              </a:ext>
            </a:extLst>
          </p:cNvPr>
          <p:cNvSpPr/>
          <p:nvPr/>
        </p:nvSpPr>
        <p:spPr>
          <a:xfrm>
            <a:off x="-1" y="0"/>
            <a:ext cx="5344357" cy="68580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the transition like?</a:t>
            </a:r>
          </a:p>
          <a:p>
            <a:pPr algn="ctr"/>
            <a:endParaRPr lang="en-GB" sz="6000" dirty="0">
              <a:solidFill>
                <a:srgbClr val="FFFFFF"/>
              </a:solidFill>
            </a:endParaRPr>
          </a:p>
          <a:p>
            <a:pPr algn="ctr"/>
            <a:r>
              <a:rPr lang="en-GB" sz="2400" dirty="0">
                <a:solidFill>
                  <a:srgbClr val="FFFFFF"/>
                </a:solidFill>
              </a:rPr>
              <a:t>Nursery – Primary</a:t>
            </a:r>
          </a:p>
        </p:txBody>
      </p:sp>
      <p:sp>
        <p:nvSpPr>
          <p:cNvPr id="9" name="TextBox 8">
            <a:extLst>
              <a:ext uri="{FF2B5EF4-FFF2-40B4-BE49-F238E27FC236}">
                <a16:creationId xmlns:a16="http://schemas.microsoft.com/office/drawing/2014/main" id="{B9306F62-BED4-10D4-4597-28FA73CFA395}"/>
              </a:ext>
            </a:extLst>
          </p:cNvPr>
          <p:cNvSpPr txBox="1"/>
          <p:nvPr/>
        </p:nvSpPr>
        <p:spPr>
          <a:xfrm>
            <a:off x="5468549" y="101112"/>
            <a:ext cx="6454162" cy="4087979"/>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Nursery to Primary: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dirty="0"/>
              <a:t>New Road Primary and Nursery School works in partnership with our local early years settings and onsite nursery to help CYP make the move from nursery to primary education as smooth as possible. We appreciate that this may be daunting for many CYP and therefore we encourage many events that ensure the CYP experience ‘big school’ before they actually arrive in September, for example: </a:t>
            </a:r>
          </a:p>
          <a:p>
            <a:pPr marL="285750" indent="-285750">
              <a:buFont typeface="Arial" panose="020B0604020202020204" pitchFamily="34" charset="0"/>
              <a:buChar char="•"/>
            </a:pPr>
            <a:r>
              <a:rPr lang="en-GB" sz="1400" dirty="0"/>
              <a:t>Stay and play</a:t>
            </a:r>
          </a:p>
          <a:p>
            <a:pPr marL="285750" indent="-285750">
              <a:buFont typeface="Arial" panose="020B0604020202020204" pitchFamily="34" charset="0"/>
              <a:buChar char="•"/>
            </a:pPr>
            <a:r>
              <a:rPr lang="en-GB" sz="1400" dirty="0"/>
              <a:t>Story time</a:t>
            </a:r>
          </a:p>
          <a:p>
            <a:pPr marL="285750" indent="-285750">
              <a:buFont typeface="Arial" panose="020B0604020202020204" pitchFamily="34" charset="0"/>
              <a:buChar char="•"/>
            </a:pPr>
            <a:r>
              <a:rPr lang="en-GB" sz="1400" dirty="0"/>
              <a:t>Information/visit evenings - including a tour of the school </a:t>
            </a:r>
          </a:p>
          <a:p>
            <a:pPr marL="285750" indent="-285750">
              <a:buFont typeface="Arial" panose="020B0604020202020204" pitchFamily="34" charset="0"/>
              <a:buChar char="•"/>
            </a:pPr>
            <a:r>
              <a:rPr lang="en-GB" sz="1400" dirty="0"/>
              <a:t>Tour of the school</a:t>
            </a:r>
          </a:p>
          <a:p>
            <a:pPr marL="285750" indent="-285750">
              <a:buFont typeface="Arial" panose="020B0604020202020204" pitchFamily="34" charset="0"/>
              <a:buChar char="•"/>
            </a:pPr>
            <a:r>
              <a:rPr lang="en-GB" sz="1400" dirty="0"/>
              <a:t>Move up days</a:t>
            </a:r>
          </a:p>
          <a:p>
            <a:endParaRPr lang="en-GB" sz="1400" dirty="0"/>
          </a:p>
          <a:p>
            <a:r>
              <a:rPr lang="en-GB" sz="1400" dirty="0"/>
              <a:t>Some CYP, with specific SEND needs, may require a more enhanced transition support. This may be carried out by combining visits from New Road Primary staff to the nursery’s to work with students within their own known and familiar environment. This helps the CYP become familiar with the school environment and begin to build relationships with familiar adults. </a:t>
            </a:r>
          </a:p>
          <a:p>
            <a:endParaRPr lang="en-GB" sz="1400" b="1"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30014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11A9462-23B7-8405-715C-F93145D585C3}"/>
              </a:ext>
            </a:extLst>
          </p:cNvPr>
          <p:cNvSpPr/>
          <p:nvPr/>
        </p:nvSpPr>
        <p:spPr>
          <a:xfrm>
            <a:off x="-1" y="0"/>
            <a:ext cx="5344357" cy="68580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the transition like?</a:t>
            </a:r>
          </a:p>
          <a:p>
            <a:pPr algn="ctr"/>
            <a:endParaRPr lang="en-GB" sz="6000" dirty="0">
              <a:solidFill>
                <a:srgbClr val="FFFFFF"/>
              </a:solidFill>
            </a:endParaRPr>
          </a:p>
          <a:p>
            <a:pPr algn="ctr"/>
            <a:r>
              <a:rPr lang="en-GB" sz="2400" dirty="0">
                <a:solidFill>
                  <a:srgbClr val="FFFFFF"/>
                </a:solidFill>
              </a:rPr>
              <a:t>Primary - Secondary</a:t>
            </a:r>
          </a:p>
        </p:txBody>
      </p:sp>
      <p:sp>
        <p:nvSpPr>
          <p:cNvPr id="9" name="TextBox 8">
            <a:extLst>
              <a:ext uri="{FF2B5EF4-FFF2-40B4-BE49-F238E27FC236}">
                <a16:creationId xmlns:a16="http://schemas.microsoft.com/office/drawing/2014/main" id="{B9306F62-BED4-10D4-4597-28FA73CFA395}"/>
              </a:ext>
            </a:extLst>
          </p:cNvPr>
          <p:cNvSpPr txBox="1"/>
          <p:nvPr/>
        </p:nvSpPr>
        <p:spPr>
          <a:xfrm>
            <a:off x="5468549" y="101112"/>
            <a:ext cx="6454162" cy="4421147"/>
          </a:xfrm>
          <a:prstGeom prst="rect">
            <a:avLst/>
          </a:prstGeom>
          <a:noFill/>
        </p:spPr>
        <p:txBody>
          <a:bodyPr wrap="square">
            <a:spAutoFit/>
          </a:bodyPr>
          <a:lstStyle/>
          <a:p>
            <a:r>
              <a:rPr lang="en-GB" sz="1400" b="1" dirty="0">
                <a:latin typeface="Calibri" panose="020F0502020204030204" pitchFamily="34" charset="0"/>
                <a:ea typeface="Calibri" panose="020F0502020204030204" pitchFamily="34" charset="0"/>
                <a:cs typeface="Times New Roman" panose="02020603050405020304" pitchFamily="18" charset="0"/>
              </a:rPr>
              <a:t>Primary to Secondary</a:t>
            </a:r>
            <a:r>
              <a:rPr lang="en-GB" sz="1400" b="1" dirty="0">
                <a:effectLst/>
                <a:latin typeface="Calibri" panose="020F0502020204030204" pitchFamily="34" charset="0"/>
                <a:ea typeface="Calibri" panose="020F0502020204030204" pitchFamily="34" charset="0"/>
                <a:cs typeface="Times New Roman" panose="02020603050405020304" pitchFamily="18" charset="0"/>
              </a:rPr>
              <a: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dirty="0"/>
              <a:t>New Road Primary and Nursery School works in partnership with our local secondary schools to help CYP make the move from primary to secondary education as smooth as possible. We appreciate that this may be daunting for many CYP and therefore we encourage many events that ensure the CYP experience ‘big school’ before they actually arrive in September, for example: </a:t>
            </a:r>
          </a:p>
          <a:p>
            <a:pPr marL="285750" indent="-285750">
              <a:buFont typeface="Arial" panose="020B0604020202020204" pitchFamily="34" charset="0"/>
              <a:buChar char="•"/>
            </a:pPr>
            <a:r>
              <a:rPr lang="en-GB" sz="1400" dirty="0"/>
              <a:t>Meet and greet on primary site with staff from secondary (Head of Year and SSD staff)</a:t>
            </a:r>
          </a:p>
          <a:p>
            <a:pPr marL="285750" indent="-285750">
              <a:buFont typeface="Arial" panose="020B0604020202020204" pitchFamily="34" charset="0"/>
              <a:buChar char="•"/>
            </a:pPr>
            <a:r>
              <a:rPr lang="en-GB" sz="1400" dirty="0"/>
              <a:t>Transition afternoons</a:t>
            </a:r>
          </a:p>
          <a:p>
            <a:pPr marL="285750" indent="-285750">
              <a:buFont typeface="Arial" panose="020B0604020202020204" pitchFamily="34" charset="0"/>
              <a:buChar char="•"/>
            </a:pPr>
            <a:r>
              <a:rPr lang="en-GB" sz="1400" dirty="0"/>
              <a:t>Information/visit evenings - including a tour of the school </a:t>
            </a:r>
          </a:p>
          <a:p>
            <a:pPr marL="285750" indent="-285750">
              <a:buFont typeface="Arial" panose="020B0604020202020204" pitchFamily="34" charset="0"/>
              <a:buChar char="•"/>
            </a:pPr>
            <a:r>
              <a:rPr lang="en-GB" sz="1400" dirty="0"/>
              <a:t>Tour of the school</a:t>
            </a:r>
          </a:p>
          <a:p>
            <a:pPr marL="285750" indent="-285750">
              <a:buFont typeface="Arial" panose="020B0604020202020204" pitchFamily="34" charset="0"/>
              <a:buChar char="•"/>
            </a:pPr>
            <a:r>
              <a:rPr lang="en-GB" sz="1400" dirty="0"/>
              <a:t>Move up days</a:t>
            </a:r>
          </a:p>
          <a:p>
            <a:endParaRPr lang="en-GB" sz="1400" dirty="0"/>
          </a:p>
          <a:p>
            <a:r>
              <a:rPr lang="en-GB" sz="1400" dirty="0"/>
              <a:t>Some CYP, with specific SEND needs, may require a more enhanced transition support. This may be carried out by combining visits from Sir Harry Smith Community College or other Secondary School staff to the primary school to work with students within their own known and familiar environment. This helps the CYP become familiar with the school environment and begin to build relationships with familiar adults. </a:t>
            </a:r>
          </a:p>
          <a:p>
            <a:pPr marL="342900" lvl="0" indent="-342900">
              <a:lnSpc>
                <a:spcPct val="107000"/>
              </a:lnSpc>
              <a:buFont typeface="Symbol" panose="05050102010706020507" pitchFamily="18" charset="2"/>
              <a:buChar char=""/>
            </a:pP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877002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accessibility is there?</a:t>
            </a:r>
          </a:p>
          <a:p>
            <a:pPr algn="ctr"/>
            <a:endParaRPr lang="en-GB" sz="3600" dirty="0">
              <a:solidFill>
                <a:srgbClr val="FFFFFF"/>
              </a:solidFill>
            </a:endParaRPr>
          </a:p>
          <a:p>
            <a:pPr algn="ctr"/>
            <a:r>
              <a:rPr lang="en-GB" sz="2400" dirty="0">
                <a:solidFill>
                  <a:srgbClr val="FFFFFF"/>
                </a:solidFill>
              </a:rPr>
              <a:t>Accessibility and facilities </a:t>
            </a:r>
            <a:br>
              <a:rPr lang="en-GB" dirty="0">
                <a:solidFill>
                  <a:srgbClr val="FFFFFF"/>
                </a:solidFill>
              </a:rPr>
            </a:br>
            <a:endParaRPr lang="en-GB" dirty="0">
              <a:solidFill>
                <a:srgbClr val="FFFFFF"/>
              </a:solidFill>
            </a:endParaRPr>
          </a:p>
        </p:txBody>
      </p:sp>
      <p:sp>
        <p:nvSpPr>
          <p:cNvPr id="5" name="TextBox 4">
            <a:extLst>
              <a:ext uri="{FF2B5EF4-FFF2-40B4-BE49-F238E27FC236}">
                <a16:creationId xmlns:a16="http://schemas.microsoft.com/office/drawing/2014/main" id="{3D962F09-AC8B-3342-FA98-DF4A7897F376}"/>
              </a:ext>
            </a:extLst>
          </p:cNvPr>
          <p:cNvSpPr txBox="1"/>
          <p:nvPr/>
        </p:nvSpPr>
        <p:spPr>
          <a:xfrm>
            <a:off x="5568518" y="124105"/>
            <a:ext cx="6094520" cy="3754874"/>
          </a:xfrm>
          <a:prstGeom prst="rect">
            <a:avLst/>
          </a:prstGeom>
          <a:noFill/>
        </p:spPr>
        <p:txBody>
          <a:bodyPr wrap="square">
            <a:spAutoFit/>
          </a:bodyPr>
          <a:lstStyle/>
          <a:p>
            <a:r>
              <a:rPr lang="en-GB" sz="1400" dirty="0"/>
              <a:t>New Road Primary and Nursery School has a range of specialist SEN facilities in place. These include: </a:t>
            </a:r>
          </a:p>
          <a:p>
            <a:r>
              <a:rPr lang="en-GB" sz="1400" dirty="0"/>
              <a:t>• A lift. </a:t>
            </a:r>
          </a:p>
          <a:p>
            <a:r>
              <a:rPr lang="en-GB" sz="1400" dirty="0"/>
              <a:t>• Wheelchair access. </a:t>
            </a:r>
          </a:p>
          <a:p>
            <a:r>
              <a:rPr lang="en-GB" sz="1400" dirty="0"/>
              <a:t>• Assistive technology. </a:t>
            </a:r>
          </a:p>
          <a:p>
            <a:r>
              <a:rPr lang="en-GB" sz="1400" dirty="0"/>
              <a:t>• A disabled toilet  </a:t>
            </a:r>
          </a:p>
          <a:p>
            <a:r>
              <a:rPr lang="en-GB" sz="1400" dirty="0"/>
              <a:t>• Access to a minibus with tailgate for wheelchair users from Sir Harry Smith Community College. </a:t>
            </a:r>
          </a:p>
          <a:p>
            <a:endParaRPr lang="en-GB" sz="1400" dirty="0"/>
          </a:p>
          <a:p>
            <a:r>
              <a:rPr lang="en-GB" sz="1400" dirty="0"/>
              <a:t>Disabled parking located close to our main entrance is available and external lighting for visibility. </a:t>
            </a:r>
          </a:p>
          <a:p>
            <a:endParaRPr lang="en-GB" sz="1400" dirty="0"/>
          </a:p>
          <a:p>
            <a:r>
              <a:rPr lang="en-GB" sz="1400" dirty="0"/>
              <a:t>There are secure break and lunchtime play areas for students who require extra supervision. </a:t>
            </a:r>
          </a:p>
          <a:p>
            <a:endParaRPr lang="en-GB" sz="1400" dirty="0"/>
          </a:p>
          <a:p>
            <a:r>
              <a:rPr lang="en-GB" sz="1400" dirty="0"/>
              <a:t>Within school we have access to a ELSA room and sensory room so that children can have a secure and safe place to support their individual well-being needs.</a:t>
            </a:r>
          </a:p>
        </p:txBody>
      </p:sp>
    </p:spTree>
    <p:extLst>
      <p:ext uri="{BB962C8B-B14F-4D97-AF65-F5344CB8AC3E}">
        <p14:creationId xmlns:p14="http://schemas.microsoft.com/office/powerpoint/2010/main" val="7237994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lated image">
            <a:extLst>
              <a:ext uri="{FF2B5EF4-FFF2-40B4-BE49-F238E27FC236}">
                <a16:creationId xmlns:a16="http://schemas.microsoft.com/office/drawing/2014/main" id="{BA82852D-5C9D-4B31-24EA-4B584B6A138A}"/>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3000" b="100000" l="0" r="100000">
                        <a14:foregroundMark x1="47250" y1="94000" x2="47250" y2="94000"/>
                      </a14:backgroundRemoval>
                    </a14:imgEffect>
                  </a14:imgLayer>
                </a14:imgProps>
              </a:ext>
              <a:ext uri="{28A0092B-C50C-407E-A947-70E740481C1C}">
                <a14:useLocalDpi xmlns:a14="http://schemas.microsoft.com/office/drawing/2010/main" val="0"/>
              </a:ext>
            </a:extLst>
          </a:blip>
          <a:srcRect/>
          <a:stretch>
            <a:fillRect/>
          </a:stretch>
        </p:blipFill>
        <p:spPr bwMode="auto">
          <a:xfrm>
            <a:off x="8012214" y="116267"/>
            <a:ext cx="1655569" cy="1655569"/>
          </a:xfrm>
          <a:prstGeom prst="rect">
            <a:avLst/>
          </a:prstGeom>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EAC7222C-0F4A-8F1D-77FE-0AE5B768E597}"/>
              </a:ext>
            </a:extLst>
          </p:cNvPr>
          <p:cNvSpPr/>
          <p:nvPr/>
        </p:nvSpPr>
        <p:spPr>
          <a:xfrm>
            <a:off x="-1" y="0"/>
            <a:ext cx="5344357" cy="6858000"/>
          </a:xfrm>
          <a:prstGeom prst="rect">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9DA87087-EEE3-55ED-6F74-B417BF7597FF}"/>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Park Lane Primary and Nursery School</a:t>
            </a:r>
            <a:br>
              <a:rPr lang="en-GB" dirty="0">
                <a:solidFill>
                  <a:srgbClr val="FFFFFF"/>
                </a:solidFill>
              </a:rPr>
            </a:br>
            <a:br>
              <a:rPr lang="en-GB" dirty="0">
                <a:solidFill>
                  <a:srgbClr val="FFFFFF"/>
                </a:solidFill>
              </a:rPr>
            </a:br>
            <a:r>
              <a:rPr lang="en-GB" sz="2400" dirty="0">
                <a:solidFill>
                  <a:srgbClr val="FFFFFF"/>
                </a:solidFill>
              </a:rPr>
              <a:t>Primary </a:t>
            </a:r>
            <a:endParaRPr lang="en-GB" dirty="0">
              <a:solidFill>
                <a:srgbClr val="FFFFFF"/>
              </a:solidFill>
            </a:endParaRPr>
          </a:p>
        </p:txBody>
      </p:sp>
      <p:sp>
        <p:nvSpPr>
          <p:cNvPr id="5" name="TextBox 4">
            <a:extLst>
              <a:ext uri="{FF2B5EF4-FFF2-40B4-BE49-F238E27FC236}">
                <a16:creationId xmlns:a16="http://schemas.microsoft.com/office/drawing/2014/main" id="{57E0168A-E0CF-EC99-C115-88941B79961B}"/>
              </a:ext>
            </a:extLst>
          </p:cNvPr>
          <p:cNvSpPr txBox="1"/>
          <p:nvPr/>
        </p:nvSpPr>
        <p:spPr>
          <a:xfrm>
            <a:off x="5704196" y="2690336"/>
            <a:ext cx="6107837" cy="2031325"/>
          </a:xfrm>
          <a:prstGeom prst="rect">
            <a:avLst/>
          </a:prstGeom>
          <a:noFill/>
        </p:spPr>
        <p:txBody>
          <a:bodyPr wrap="square" rtlCol="0">
            <a:spAutoFit/>
          </a:bodyPr>
          <a:lstStyle/>
          <a:p>
            <a:pPr algn="ctr"/>
            <a:r>
              <a:rPr lang="en-GB" dirty="0"/>
              <a:t>CEO – Dr Matthew Laban</a:t>
            </a:r>
          </a:p>
          <a:p>
            <a:pPr algn="ctr"/>
            <a:r>
              <a:rPr lang="en-GB" dirty="0"/>
              <a:t>Executive Head Teacher – Mr Robert Litten</a:t>
            </a:r>
          </a:p>
          <a:p>
            <a:pPr algn="ctr"/>
            <a:r>
              <a:rPr lang="en-GB" dirty="0"/>
              <a:t>Primary Senior SENDCo – Mrs Frances Light-Rudland</a:t>
            </a:r>
          </a:p>
          <a:p>
            <a:pPr algn="ctr"/>
            <a:endParaRPr lang="en-GB" dirty="0"/>
          </a:p>
          <a:p>
            <a:pPr algn="ctr"/>
            <a:r>
              <a:rPr lang="en-GB" dirty="0"/>
              <a:t>SENDCo Team</a:t>
            </a:r>
          </a:p>
          <a:p>
            <a:pPr algn="ctr"/>
            <a:r>
              <a:rPr lang="en-GB" dirty="0"/>
              <a:t> Nursery and Lower School – Miss Louise Tansley &amp; Upper School – Miss Charlotte Jones</a:t>
            </a:r>
          </a:p>
        </p:txBody>
      </p:sp>
    </p:spTree>
    <p:extLst>
      <p:ext uri="{BB962C8B-B14F-4D97-AF65-F5344CB8AC3E}">
        <p14:creationId xmlns:p14="http://schemas.microsoft.com/office/powerpoint/2010/main" val="787362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691A62F-E760-8D16-4BB1-6E4A993E9EC0}"/>
              </a:ext>
            </a:extLst>
          </p:cNvPr>
          <p:cNvSpPr/>
          <p:nvPr/>
        </p:nvSpPr>
        <p:spPr>
          <a:xfrm>
            <a:off x="-1" y="0"/>
            <a:ext cx="5344357" cy="6858000"/>
          </a:xfrm>
          <a:prstGeom prst="rect">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911E9BF-4973-E595-7A1B-A9CAB6E68B49}"/>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How do you identify a need?</a:t>
            </a:r>
          </a:p>
          <a:p>
            <a:pPr algn="ctr"/>
            <a:endParaRPr lang="en-GB" sz="3600" dirty="0">
              <a:solidFill>
                <a:srgbClr val="FFFFFF"/>
              </a:solidFill>
            </a:endParaRPr>
          </a:p>
          <a:p>
            <a:pPr algn="ctr"/>
            <a:r>
              <a:rPr lang="en-GB" sz="2400" dirty="0">
                <a:solidFill>
                  <a:srgbClr val="FFFFFF"/>
                </a:solidFill>
              </a:rPr>
              <a:t>Assessment and Identification</a:t>
            </a:r>
            <a:br>
              <a:rPr lang="en-GB" dirty="0">
                <a:solidFill>
                  <a:srgbClr val="FFFFFF"/>
                </a:solidFill>
              </a:rPr>
            </a:br>
            <a:endParaRPr lang="en-GB" dirty="0">
              <a:solidFill>
                <a:srgbClr val="FFFFFF"/>
              </a:solidFill>
            </a:endParaRPr>
          </a:p>
        </p:txBody>
      </p:sp>
      <p:sp>
        <p:nvSpPr>
          <p:cNvPr id="10" name="TextBox 9">
            <a:extLst>
              <a:ext uri="{FF2B5EF4-FFF2-40B4-BE49-F238E27FC236}">
                <a16:creationId xmlns:a16="http://schemas.microsoft.com/office/drawing/2014/main" id="{747F18B3-E4E5-566E-6E35-7959A82A2FC6}"/>
              </a:ext>
            </a:extLst>
          </p:cNvPr>
          <p:cNvSpPr txBox="1"/>
          <p:nvPr/>
        </p:nvSpPr>
        <p:spPr>
          <a:xfrm>
            <a:off x="5468549" y="93495"/>
            <a:ext cx="6454162" cy="2995692"/>
          </a:xfrm>
          <a:prstGeom prst="rect">
            <a:avLst/>
          </a:prstGeom>
          <a:noFill/>
        </p:spPr>
        <p:txBody>
          <a:bodyPr wrap="square">
            <a:spAutoFit/>
          </a:bodyPr>
          <a:lstStyle/>
          <a:p>
            <a:pPr>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How does the school know if a child needs extra help?</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limited progress is being made</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behaviour issues occur quite regularly</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school staff mention their concerns to senior leadership staff</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parents/carers are worried about their child</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health professional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eg</a:t>
            </a:r>
            <a:r>
              <a:rPr lang="en-GB" sz="1400" dirty="0">
                <a:effectLst/>
                <a:latin typeface="Calibri" panose="020F0502020204030204" pitchFamily="34" charset="0"/>
                <a:ea typeface="Calibri" panose="020F0502020204030204" pitchFamily="34" charset="0"/>
                <a:cs typeface="Times New Roman" panose="02020603050405020304" pitchFamily="18" charset="0"/>
              </a:rPr>
              <a:t> GP, health visitor, speech therapist) has concerns about a child</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information given to school by a previous school or nursery</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child asks for help</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child’s behaviour or progress changes </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 child needs support that is </a:t>
            </a:r>
            <a:r>
              <a:rPr lang="en-GB" sz="1400" b="1" dirty="0">
                <a:effectLst/>
                <a:latin typeface="Calibri" panose="020F0502020204030204" pitchFamily="34" charset="0"/>
                <a:ea typeface="Calibri" panose="020F0502020204030204" pitchFamily="34" charset="0"/>
                <a:cs typeface="Times New Roman" panose="02020603050405020304" pitchFamily="18" charset="0"/>
              </a:rPr>
              <a:t>different from and in addition to </a:t>
            </a:r>
            <a:r>
              <a:rPr lang="en-GB" sz="1400" dirty="0">
                <a:effectLst/>
                <a:latin typeface="Calibri" panose="020F0502020204030204" pitchFamily="34" charset="0"/>
                <a:ea typeface="Calibri" panose="020F0502020204030204" pitchFamily="34" charset="0"/>
                <a:cs typeface="Times New Roman" panose="02020603050405020304" pitchFamily="18" charset="0"/>
              </a:rPr>
              <a:t>our usual practice</a:t>
            </a:r>
          </a:p>
          <a:p>
            <a:pPr marL="342900" lvl="0" indent="-342900">
              <a:spcAft>
                <a:spcPts val="800"/>
              </a:spcAf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termly pupil progress meetings and mentoring meetings indicate that extra help is needed</a:t>
            </a:r>
          </a:p>
        </p:txBody>
      </p:sp>
      <p:sp>
        <p:nvSpPr>
          <p:cNvPr id="12" name="TextBox 11">
            <a:extLst>
              <a:ext uri="{FF2B5EF4-FFF2-40B4-BE49-F238E27FC236}">
                <a16:creationId xmlns:a16="http://schemas.microsoft.com/office/drawing/2014/main" id="{65DB2539-7424-DB35-9778-984BB4DA83EC}"/>
              </a:ext>
            </a:extLst>
          </p:cNvPr>
          <p:cNvSpPr txBox="1"/>
          <p:nvPr/>
        </p:nvSpPr>
        <p:spPr>
          <a:xfrm>
            <a:off x="5468549" y="3583121"/>
            <a:ext cx="6454162" cy="1272143"/>
          </a:xfrm>
          <a:prstGeom prst="rect">
            <a:avLst/>
          </a:prstGeom>
          <a:noFill/>
        </p:spPr>
        <p:txBody>
          <a:bodyPr wrap="square">
            <a:spAutoFit/>
          </a:bodyPr>
          <a:lstStyle/>
          <a:p>
            <a:pPr>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How will the school let me know if they have any concerns about my child?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your child’s teacher will speak to you informally first and give you some ideas to try out at home</a:t>
            </a:r>
          </a:p>
          <a:p>
            <a:pPr marL="342900" lvl="0" indent="-342900">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you will then be invited to meet school staff more formally to agree an action plan</a:t>
            </a:r>
          </a:p>
          <a:p>
            <a:pPr marL="342900" lvl="0" indent="-342900">
              <a:spcAft>
                <a:spcPts val="800"/>
              </a:spcAft>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you will also meet your Phase SENDCo and or Executive SENDCo</a:t>
            </a:r>
          </a:p>
        </p:txBody>
      </p:sp>
    </p:spTree>
    <p:extLst>
      <p:ext uri="{BB962C8B-B14F-4D97-AF65-F5344CB8AC3E}">
        <p14:creationId xmlns:p14="http://schemas.microsoft.com/office/powerpoint/2010/main" val="4277304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958B68A-C20A-8F59-3619-150DD115B4FA}"/>
              </a:ext>
            </a:extLst>
          </p:cNvPr>
          <p:cNvSpPr/>
          <p:nvPr/>
        </p:nvSpPr>
        <p:spPr>
          <a:xfrm>
            <a:off x="-1" y="0"/>
            <a:ext cx="5344357" cy="6858000"/>
          </a:xfrm>
          <a:prstGeom prst="rect">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training have staff had?</a:t>
            </a:r>
          </a:p>
          <a:p>
            <a:pPr algn="ctr"/>
            <a:endParaRPr lang="en-GB" sz="3600" dirty="0">
              <a:solidFill>
                <a:srgbClr val="FFFFFF"/>
              </a:solidFill>
            </a:endParaRPr>
          </a:p>
          <a:p>
            <a:pPr algn="ctr"/>
            <a:r>
              <a:rPr lang="en-GB" sz="2400" dirty="0">
                <a:solidFill>
                  <a:srgbClr val="FFFFFF"/>
                </a:solidFill>
              </a:rPr>
              <a:t>What can we offer?</a:t>
            </a:r>
            <a:br>
              <a:rPr lang="en-GB" dirty="0">
                <a:solidFill>
                  <a:srgbClr val="FFFFFF"/>
                </a:solidFill>
              </a:rPr>
            </a:br>
            <a:endParaRPr lang="en-GB" dirty="0">
              <a:solidFill>
                <a:srgbClr val="FFFFFF"/>
              </a:solidFill>
            </a:endParaRPr>
          </a:p>
        </p:txBody>
      </p:sp>
      <p:sp>
        <p:nvSpPr>
          <p:cNvPr id="10" name="TextBox 9">
            <a:extLst>
              <a:ext uri="{FF2B5EF4-FFF2-40B4-BE49-F238E27FC236}">
                <a16:creationId xmlns:a16="http://schemas.microsoft.com/office/drawing/2014/main" id="{D8DD38C9-649A-F59C-137D-BF6B03EF97E5}"/>
              </a:ext>
            </a:extLst>
          </p:cNvPr>
          <p:cNvSpPr txBox="1"/>
          <p:nvPr/>
        </p:nvSpPr>
        <p:spPr>
          <a:xfrm>
            <a:off x="5468549" y="101112"/>
            <a:ext cx="6454162" cy="5025478"/>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Training that the SENDCo team have had: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400" dirty="0">
                <a:latin typeface="Calibri" panose="020F0502020204030204" pitchFamily="34" charset="0"/>
                <a:ea typeface="Calibri" panose="020F0502020204030204" pitchFamily="34" charset="0"/>
                <a:cs typeface="Times New Roman" panose="02020603050405020304" pitchFamily="18" charset="0"/>
              </a:rPr>
              <a:t>National Award for SEN Co-ordination</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Briefings</a:t>
            </a:r>
          </a:p>
          <a:p>
            <a:pPr marL="342900" lvl="0" indent="-342900">
              <a:lnSpc>
                <a:spcPct val="107000"/>
              </a:lnSpc>
              <a:buFont typeface="Symbol" panose="05050102010706020507" pitchFamily="18" charset="2"/>
              <a:buChar char=""/>
            </a:pPr>
            <a:r>
              <a:rPr lang="en-GB" sz="1400" dirty="0">
                <a:latin typeface="Calibri" panose="020F0502020204030204" pitchFamily="34" charset="0"/>
                <a:ea typeface="Calibri" panose="020F0502020204030204" pitchFamily="34" charset="0"/>
                <a:cs typeface="Times New Roman" panose="02020603050405020304" pitchFamily="18" charset="0"/>
              </a:rPr>
              <a:t>Forums</a:t>
            </a:r>
          </a:p>
          <a:p>
            <a:pPr marL="342900" lvl="0" indent="-342900">
              <a:lnSpc>
                <a:spcPct val="107000"/>
              </a:lnSpc>
              <a:buFont typeface="Symbol" panose="05050102010706020507" pitchFamily="18" charset="2"/>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Conferences</a:t>
            </a:r>
          </a:p>
          <a:p>
            <a:pPr marL="342900" lvl="0" indent="-342900">
              <a:lnSpc>
                <a:spcPct val="107000"/>
              </a:lnSpc>
              <a:buFont typeface="Symbol" panose="05050102010706020507" pitchFamily="18" charset="2"/>
              <a:buChar char=""/>
            </a:pP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Training that the SENDCo team have provided training opportunities for all staff in relation to:</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Social skills</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Colourful semantics</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Social Thinking model</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Social communication</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Sensory Circuits</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Sensory Processing</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Autism Spectrum Trust courses – AET Level 1, 2 and 3</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Dyslexia friendly classroom</a:t>
            </a: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en-GB" sz="1400" b="1" dirty="0">
                <a:latin typeface="Calibri" panose="020F0502020204030204" pitchFamily="34" charset="0"/>
                <a:ea typeface="Calibri" panose="020F0502020204030204" pitchFamily="34" charset="0"/>
                <a:cs typeface="Times New Roman" panose="02020603050405020304" pitchFamily="18" charset="0"/>
              </a:rPr>
              <a:t>Some staff have had specific training in areas which are: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ELSA – Mrs Nichola Dance and Mrs Amanda Herring</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SANDWELL / First Class at Number – Mrs Penny Todd &amp; Mrs Julie Field</a:t>
            </a: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85507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56B3073-9E7E-8FDB-9310-DB8BDE69C574}"/>
              </a:ext>
            </a:extLst>
          </p:cNvPr>
          <p:cNvSpPr/>
          <p:nvPr/>
        </p:nvSpPr>
        <p:spPr>
          <a:xfrm>
            <a:off x="-1" y="0"/>
            <a:ext cx="5344357" cy="6858000"/>
          </a:xfrm>
          <a:prstGeom prst="rect">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the transition like?</a:t>
            </a:r>
          </a:p>
          <a:p>
            <a:pPr algn="ctr"/>
            <a:endParaRPr lang="en-GB" sz="6000" dirty="0">
              <a:solidFill>
                <a:srgbClr val="FFFFFF"/>
              </a:solidFill>
            </a:endParaRPr>
          </a:p>
          <a:p>
            <a:pPr algn="ctr"/>
            <a:r>
              <a:rPr lang="en-GB" sz="2400" dirty="0">
                <a:solidFill>
                  <a:srgbClr val="FFFFFF"/>
                </a:solidFill>
              </a:rPr>
              <a:t>Nursery – Primary</a:t>
            </a:r>
          </a:p>
        </p:txBody>
      </p:sp>
      <p:sp>
        <p:nvSpPr>
          <p:cNvPr id="9" name="TextBox 8">
            <a:extLst>
              <a:ext uri="{FF2B5EF4-FFF2-40B4-BE49-F238E27FC236}">
                <a16:creationId xmlns:a16="http://schemas.microsoft.com/office/drawing/2014/main" id="{B9306F62-BED4-10D4-4597-28FA73CFA395}"/>
              </a:ext>
            </a:extLst>
          </p:cNvPr>
          <p:cNvSpPr txBox="1"/>
          <p:nvPr/>
        </p:nvSpPr>
        <p:spPr>
          <a:xfrm>
            <a:off x="5468549" y="101112"/>
            <a:ext cx="6454162" cy="4308295"/>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Nursery to Primary: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dirty="0"/>
              <a:t>Park Lane Primary and Nursery School works in partnership with our local early years settings and onsite nursery to help CYP make the move from nursery to primary education as smooth as possible. We appreciate that this may be daunting for many CYP and therefore we encourage many events that ensure the CYP experience ‘big school’ before they actually arrive in September, for example: </a:t>
            </a:r>
          </a:p>
          <a:p>
            <a:pPr marL="285750" indent="-285750">
              <a:buFont typeface="Arial" panose="020B0604020202020204" pitchFamily="34" charset="0"/>
              <a:buChar char="•"/>
            </a:pPr>
            <a:r>
              <a:rPr lang="en-GB" sz="1400" dirty="0"/>
              <a:t>Stay and play</a:t>
            </a:r>
          </a:p>
          <a:p>
            <a:pPr marL="285750" indent="-285750">
              <a:buFont typeface="Arial" panose="020B0604020202020204" pitchFamily="34" charset="0"/>
              <a:buChar char="•"/>
            </a:pPr>
            <a:r>
              <a:rPr lang="en-GB" sz="1400" dirty="0"/>
              <a:t>Story time</a:t>
            </a:r>
          </a:p>
          <a:p>
            <a:pPr marL="285750" indent="-285750">
              <a:buFont typeface="Arial" panose="020B0604020202020204" pitchFamily="34" charset="0"/>
              <a:buChar char="•"/>
            </a:pPr>
            <a:r>
              <a:rPr lang="en-GB" sz="1400" dirty="0"/>
              <a:t>Information/visit evenings - including a tour of the school </a:t>
            </a:r>
          </a:p>
          <a:p>
            <a:pPr marL="285750" indent="-285750">
              <a:buFont typeface="Arial" panose="020B0604020202020204" pitchFamily="34" charset="0"/>
              <a:buChar char="•"/>
            </a:pPr>
            <a:r>
              <a:rPr lang="en-GB" sz="1400" dirty="0"/>
              <a:t>Tour of the school</a:t>
            </a:r>
          </a:p>
          <a:p>
            <a:pPr marL="285750" indent="-285750">
              <a:buFont typeface="Arial" panose="020B0604020202020204" pitchFamily="34" charset="0"/>
              <a:buChar char="•"/>
            </a:pPr>
            <a:r>
              <a:rPr lang="en-GB" sz="1400" dirty="0"/>
              <a:t>Move up days</a:t>
            </a:r>
          </a:p>
          <a:p>
            <a:endParaRPr lang="en-GB" sz="1400" dirty="0"/>
          </a:p>
          <a:p>
            <a:r>
              <a:rPr lang="en-GB" sz="1400" dirty="0"/>
              <a:t>Some CYP, with specific SEND needs, may require a more enhanced transition support. This may be carried out by combining visits from Park Lane Primary staff to the nursery’s to work with students within their own known and familiar environment. This helps the CYP become familiar with the school environment and begin to build relationships with familiar adults. </a:t>
            </a:r>
          </a:p>
          <a:p>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769180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56B3073-9E7E-8FDB-9310-DB8BDE69C574}"/>
              </a:ext>
            </a:extLst>
          </p:cNvPr>
          <p:cNvSpPr/>
          <p:nvPr/>
        </p:nvSpPr>
        <p:spPr>
          <a:xfrm>
            <a:off x="-1" y="0"/>
            <a:ext cx="5344357" cy="6858000"/>
          </a:xfrm>
          <a:prstGeom prst="rect">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the transition like?</a:t>
            </a:r>
          </a:p>
          <a:p>
            <a:pPr algn="ctr"/>
            <a:endParaRPr lang="en-GB" sz="6000" dirty="0">
              <a:solidFill>
                <a:srgbClr val="FFFFFF"/>
              </a:solidFill>
            </a:endParaRPr>
          </a:p>
          <a:p>
            <a:pPr algn="ctr"/>
            <a:r>
              <a:rPr lang="en-GB" sz="2400" dirty="0">
                <a:solidFill>
                  <a:srgbClr val="FFFFFF"/>
                </a:solidFill>
              </a:rPr>
              <a:t>Primary - Secondary</a:t>
            </a:r>
          </a:p>
        </p:txBody>
      </p:sp>
      <p:sp>
        <p:nvSpPr>
          <p:cNvPr id="9" name="TextBox 8">
            <a:extLst>
              <a:ext uri="{FF2B5EF4-FFF2-40B4-BE49-F238E27FC236}">
                <a16:creationId xmlns:a16="http://schemas.microsoft.com/office/drawing/2014/main" id="{B9306F62-BED4-10D4-4597-28FA73CFA395}"/>
              </a:ext>
            </a:extLst>
          </p:cNvPr>
          <p:cNvSpPr txBox="1"/>
          <p:nvPr/>
        </p:nvSpPr>
        <p:spPr>
          <a:xfrm>
            <a:off x="5468549" y="101112"/>
            <a:ext cx="6454162" cy="4421147"/>
          </a:xfrm>
          <a:prstGeom prst="rect">
            <a:avLst/>
          </a:prstGeom>
          <a:noFill/>
        </p:spPr>
        <p:txBody>
          <a:bodyPr wrap="square">
            <a:spAutoFit/>
          </a:bodyPr>
          <a:lstStyle/>
          <a:p>
            <a:r>
              <a:rPr lang="en-GB" sz="1400" b="1" dirty="0">
                <a:latin typeface="Calibri" panose="020F0502020204030204" pitchFamily="34" charset="0"/>
                <a:ea typeface="Calibri" panose="020F0502020204030204" pitchFamily="34" charset="0"/>
                <a:cs typeface="Times New Roman" panose="02020603050405020304" pitchFamily="18" charset="0"/>
              </a:rPr>
              <a:t>Primary to Secondary</a:t>
            </a:r>
            <a:r>
              <a:rPr lang="en-GB" sz="1400" b="1" dirty="0">
                <a:effectLst/>
                <a:latin typeface="Calibri" panose="020F0502020204030204" pitchFamily="34" charset="0"/>
                <a:ea typeface="Calibri" panose="020F0502020204030204" pitchFamily="34" charset="0"/>
                <a:cs typeface="Times New Roman" panose="02020603050405020304" pitchFamily="18" charset="0"/>
              </a:rPr>
              <a: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dirty="0"/>
              <a:t>Park Lane Primary and Nursery School works in partnership with our local secondary schools to help CYP make the move from primary to secondary education as smooth as possible. We appreciate that this may be daunting for many CYP and therefore we encourage many events that ensure the CYP experience ‘big school’ before they actually arrive in September, for example: </a:t>
            </a:r>
          </a:p>
          <a:p>
            <a:pPr marL="285750" indent="-285750">
              <a:buFont typeface="Arial" panose="020B0604020202020204" pitchFamily="34" charset="0"/>
              <a:buChar char="•"/>
            </a:pPr>
            <a:r>
              <a:rPr lang="en-GB" sz="1400" dirty="0"/>
              <a:t>Meet and greet on primary site with staff from secondary (Head of Year and SSD staff)</a:t>
            </a:r>
          </a:p>
          <a:p>
            <a:pPr marL="285750" indent="-285750">
              <a:buFont typeface="Arial" panose="020B0604020202020204" pitchFamily="34" charset="0"/>
              <a:buChar char="•"/>
            </a:pPr>
            <a:r>
              <a:rPr lang="en-GB" sz="1400" dirty="0"/>
              <a:t>Transition afternoons</a:t>
            </a:r>
          </a:p>
          <a:p>
            <a:pPr marL="285750" indent="-285750">
              <a:buFont typeface="Arial" panose="020B0604020202020204" pitchFamily="34" charset="0"/>
              <a:buChar char="•"/>
            </a:pPr>
            <a:r>
              <a:rPr lang="en-GB" sz="1400" dirty="0"/>
              <a:t>Information/visit evenings - including a tour of the school </a:t>
            </a:r>
          </a:p>
          <a:p>
            <a:pPr marL="285750" indent="-285750">
              <a:buFont typeface="Arial" panose="020B0604020202020204" pitchFamily="34" charset="0"/>
              <a:buChar char="•"/>
            </a:pPr>
            <a:r>
              <a:rPr lang="en-GB" sz="1400" dirty="0"/>
              <a:t>Tour of the school</a:t>
            </a:r>
          </a:p>
          <a:p>
            <a:pPr marL="285750" indent="-285750">
              <a:buFont typeface="Arial" panose="020B0604020202020204" pitchFamily="34" charset="0"/>
              <a:buChar char="•"/>
            </a:pPr>
            <a:r>
              <a:rPr lang="en-GB" sz="1400" dirty="0"/>
              <a:t>Move up days</a:t>
            </a:r>
          </a:p>
          <a:p>
            <a:endParaRPr lang="en-GB" sz="1400" dirty="0"/>
          </a:p>
          <a:p>
            <a:r>
              <a:rPr lang="en-GB" sz="1400" dirty="0"/>
              <a:t>Some CYP, with specific SEND needs, may require a more enhanced transition support. This may be carried out by combining visits from Sir Harry Smith Community College or other Secondary School staff to the primary school to work with students within their own known and familiar environment. This helps the CYP become familiar with the school environment and begin to build relationships with familiar adults. </a:t>
            </a:r>
          </a:p>
          <a:p>
            <a:pPr marL="342900" lvl="0" indent="-342900">
              <a:lnSpc>
                <a:spcPct val="107000"/>
              </a:lnSpc>
              <a:buFont typeface="Symbol" panose="05050102010706020507" pitchFamily="18" charset="2"/>
              <a:buChar char=""/>
            </a:pP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948313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CCADC2-D9F6-3552-F098-360B95C55C2C}"/>
              </a:ext>
            </a:extLst>
          </p:cNvPr>
          <p:cNvSpPr/>
          <p:nvPr/>
        </p:nvSpPr>
        <p:spPr>
          <a:xfrm>
            <a:off x="-1" y="0"/>
            <a:ext cx="5344357" cy="6858000"/>
          </a:xfrm>
          <a:prstGeom prst="rect">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accessibility is there?</a:t>
            </a:r>
          </a:p>
          <a:p>
            <a:pPr algn="ctr"/>
            <a:endParaRPr lang="en-GB" sz="3600" dirty="0">
              <a:solidFill>
                <a:srgbClr val="FFFFFF"/>
              </a:solidFill>
            </a:endParaRPr>
          </a:p>
          <a:p>
            <a:pPr algn="ctr"/>
            <a:r>
              <a:rPr lang="en-GB" sz="2400" dirty="0">
                <a:solidFill>
                  <a:srgbClr val="FFFFFF"/>
                </a:solidFill>
              </a:rPr>
              <a:t>Accessibility and facilities </a:t>
            </a:r>
            <a:br>
              <a:rPr lang="en-GB" dirty="0">
                <a:solidFill>
                  <a:srgbClr val="FFFFFF"/>
                </a:solidFill>
              </a:rPr>
            </a:br>
            <a:endParaRPr lang="en-GB" dirty="0">
              <a:solidFill>
                <a:srgbClr val="FFFFFF"/>
              </a:solidFill>
            </a:endParaRPr>
          </a:p>
        </p:txBody>
      </p:sp>
      <p:sp>
        <p:nvSpPr>
          <p:cNvPr id="4" name="TextBox 3">
            <a:extLst>
              <a:ext uri="{FF2B5EF4-FFF2-40B4-BE49-F238E27FC236}">
                <a16:creationId xmlns:a16="http://schemas.microsoft.com/office/drawing/2014/main" id="{444294FF-73DB-0762-2097-45990D870B83}"/>
              </a:ext>
            </a:extLst>
          </p:cNvPr>
          <p:cNvSpPr txBox="1"/>
          <p:nvPr/>
        </p:nvSpPr>
        <p:spPr>
          <a:xfrm>
            <a:off x="5568518" y="124105"/>
            <a:ext cx="6094520" cy="3539430"/>
          </a:xfrm>
          <a:prstGeom prst="rect">
            <a:avLst/>
          </a:prstGeom>
          <a:noFill/>
        </p:spPr>
        <p:txBody>
          <a:bodyPr wrap="square">
            <a:spAutoFit/>
          </a:bodyPr>
          <a:lstStyle/>
          <a:p>
            <a:r>
              <a:rPr lang="en-GB" sz="1400" dirty="0"/>
              <a:t>Park Lane Primary and Nursery School has a range of specialist SEN facilities in place. These include: </a:t>
            </a:r>
          </a:p>
          <a:p>
            <a:r>
              <a:rPr lang="en-GB" sz="1400" dirty="0"/>
              <a:t>• Wheelchair access. </a:t>
            </a:r>
          </a:p>
          <a:p>
            <a:r>
              <a:rPr lang="en-GB" sz="1400" dirty="0"/>
              <a:t>• Assistive technology. </a:t>
            </a:r>
          </a:p>
          <a:p>
            <a:r>
              <a:rPr lang="en-GB" sz="1400" dirty="0"/>
              <a:t>• A hygiene room with hoist and personal care facilities</a:t>
            </a:r>
          </a:p>
          <a:p>
            <a:r>
              <a:rPr lang="en-GB" sz="1400" dirty="0"/>
              <a:t>• Access to a minibus with tailgate for wheelchair users from Sir Harry Smith Community College. </a:t>
            </a:r>
          </a:p>
          <a:p>
            <a:endParaRPr lang="en-GB" sz="1400" dirty="0"/>
          </a:p>
          <a:p>
            <a:r>
              <a:rPr lang="en-GB" sz="1400" dirty="0"/>
              <a:t>Disabled parking located close to our main entrance is available and external lighting for visibility. </a:t>
            </a:r>
          </a:p>
          <a:p>
            <a:endParaRPr lang="en-GB" sz="1400" dirty="0"/>
          </a:p>
          <a:p>
            <a:r>
              <a:rPr lang="en-GB" sz="1400" dirty="0"/>
              <a:t>There are secure break and lunchtime play areas for students who require extra supervision. </a:t>
            </a:r>
          </a:p>
          <a:p>
            <a:endParaRPr lang="en-GB" sz="1400" dirty="0"/>
          </a:p>
          <a:p>
            <a:r>
              <a:rPr lang="en-GB" sz="1400" dirty="0"/>
              <a:t>Within school we have access to a ELSA room and sensory room so that children can have a secure and safe place to support their individual well-being needs.</a:t>
            </a:r>
          </a:p>
        </p:txBody>
      </p:sp>
    </p:spTree>
    <p:extLst>
      <p:ext uri="{BB962C8B-B14F-4D97-AF65-F5344CB8AC3E}">
        <p14:creationId xmlns:p14="http://schemas.microsoft.com/office/powerpoint/2010/main" val="29219608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8">
            <a:extLst>
              <a:ext uri="{FF2B5EF4-FFF2-40B4-BE49-F238E27FC236}">
                <a16:creationId xmlns:a16="http://schemas.microsoft.com/office/drawing/2014/main" id="{EC2DB0DA-AD80-3051-D7FA-BB0B3FA449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920" t="21419" r="63405" b="-5112"/>
          <a:stretch>
            <a:fillRect/>
          </a:stretch>
        </p:blipFill>
        <p:spPr bwMode="auto">
          <a:xfrm>
            <a:off x="7978411" y="101313"/>
            <a:ext cx="1360898" cy="173567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4D54F6DC-171D-CF6F-B929-2840A35FA9A3}"/>
              </a:ext>
            </a:extLst>
          </p:cNvPr>
          <p:cNvSpPr/>
          <p:nvPr/>
        </p:nvSpPr>
        <p:spPr>
          <a:xfrm>
            <a:off x="-1"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E9522A42-FEED-6D08-1E09-0A431A75E838}"/>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Sir Harry Smith Community College</a:t>
            </a:r>
            <a:br>
              <a:rPr lang="en-GB" dirty="0">
                <a:solidFill>
                  <a:srgbClr val="FFFFFF"/>
                </a:solidFill>
              </a:rPr>
            </a:br>
            <a:endParaRPr lang="en-GB" dirty="0">
              <a:solidFill>
                <a:srgbClr val="FFFFFF"/>
              </a:solidFill>
            </a:endParaRPr>
          </a:p>
          <a:p>
            <a:pPr algn="ctr"/>
            <a:r>
              <a:rPr lang="en-GB" sz="2400" dirty="0">
                <a:solidFill>
                  <a:srgbClr val="FFFFFF"/>
                </a:solidFill>
              </a:rPr>
              <a:t>Secondary</a:t>
            </a:r>
          </a:p>
        </p:txBody>
      </p:sp>
      <p:sp>
        <p:nvSpPr>
          <p:cNvPr id="5" name="TextBox 4">
            <a:extLst>
              <a:ext uri="{FF2B5EF4-FFF2-40B4-BE49-F238E27FC236}">
                <a16:creationId xmlns:a16="http://schemas.microsoft.com/office/drawing/2014/main" id="{344B0B70-099E-8AA8-A7F6-BFD0E46112AB}"/>
              </a:ext>
            </a:extLst>
          </p:cNvPr>
          <p:cNvSpPr txBox="1"/>
          <p:nvPr/>
        </p:nvSpPr>
        <p:spPr>
          <a:xfrm>
            <a:off x="5704196" y="2690336"/>
            <a:ext cx="6107837" cy="2308324"/>
          </a:xfrm>
          <a:prstGeom prst="rect">
            <a:avLst/>
          </a:prstGeom>
          <a:noFill/>
        </p:spPr>
        <p:txBody>
          <a:bodyPr wrap="square" rtlCol="0">
            <a:spAutoFit/>
          </a:bodyPr>
          <a:lstStyle/>
          <a:p>
            <a:pPr algn="ctr"/>
            <a:r>
              <a:rPr lang="en-GB" dirty="0"/>
              <a:t>CEO – Dr Matthew Laban</a:t>
            </a:r>
          </a:p>
          <a:p>
            <a:pPr algn="ctr"/>
            <a:r>
              <a:rPr lang="en-GB" dirty="0"/>
              <a:t>Principal– Ms Dawn White</a:t>
            </a:r>
          </a:p>
          <a:p>
            <a:pPr algn="ctr"/>
            <a:r>
              <a:rPr lang="en-GB" dirty="0"/>
              <a:t>SENDCo – Mrs Laura Lancaster</a:t>
            </a:r>
          </a:p>
          <a:p>
            <a:pPr algn="ctr"/>
            <a:r>
              <a:rPr lang="en-GB" dirty="0"/>
              <a:t>Primary Senior SENDCo and SEND Transition Lead – Mrs Frances Light-Rudland</a:t>
            </a:r>
          </a:p>
          <a:p>
            <a:pPr algn="ctr"/>
            <a:r>
              <a:rPr lang="en-GB" dirty="0"/>
              <a:t>Deputy SENDCo – Miss Georgia Purdy</a:t>
            </a:r>
          </a:p>
          <a:p>
            <a:pPr algn="ctr"/>
            <a:r>
              <a:rPr lang="en-GB" dirty="0"/>
              <a:t>SEND Administrator – Miss Clare Hodgkin</a:t>
            </a:r>
          </a:p>
          <a:p>
            <a:pPr algn="ctr"/>
            <a:endParaRPr lang="en-GB" dirty="0"/>
          </a:p>
        </p:txBody>
      </p:sp>
    </p:spTree>
    <p:extLst>
      <p:ext uri="{BB962C8B-B14F-4D97-AF65-F5344CB8AC3E}">
        <p14:creationId xmlns:p14="http://schemas.microsoft.com/office/powerpoint/2010/main" val="27631196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784E975-B9D4-B86E-37F4-2640E087D9CA}"/>
              </a:ext>
            </a:extLst>
          </p:cNvPr>
          <p:cNvSpPr/>
          <p:nvPr/>
        </p:nvSpPr>
        <p:spPr>
          <a:xfrm>
            <a:off x="-1"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911E9BF-4973-E595-7A1B-A9CAB6E68B49}"/>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How do you identify a need?</a:t>
            </a:r>
          </a:p>
          <a:p>
            <a:pPr algn="ctr"/>
            <a:endParaRPr lang="en-GB" sz="3600" dirty="0">
              <a:solidFill>
                <a:srgbClr val="FFFFFF"/>
              </a:solidFill>
            </a:endParaRPr>
          </a:p>
          <a:p>
            <a:pPr algn="ctr"/>
            <a:r>
              <a:rPr lang="en-GB" sz="2400" dirty="0">
                <a:solidFill>
                  <a:srgbClr val="FFFFFF"/>
                </a:solidFill>
              </a:rPr>
              <a:t>Assessment and Identification</a:t>
            </a:r>
            <a:br>
              <a:rPr lang="en-GB" dirty="0">
                <a:solidFill>
                  <a:srgbClr val="FFFFFF"/>
                </a:solidFill>
              </a:rPr>
            </a:br>
            <a:endParaRPr lang="en-GB" dirty="0">
              <a:solidFill>
                <a:srgbClr val="FFFFFF"/>
              </a:solidFill>
            </a:endParaRPr>
          </a:p>
        </p:txBody>
      </p:sp>
      <p:sp>
        <p:nvSpPr>
          <p:cNvPr id="9" name="TextBox 8">
            <a:extLst>
              <a:ext uri="{FF2B5EF4-FFF2-40B4-BE49-F238E27FC236}">
                <a16:creationId xmlns:a16="http://schemas.microsoft.com/office/drawing/2014/main" id="{1811996E-0CD2-5F3B-B812-36F4F2377277}"/>
              </a:ext>
            </a:extLst>
          </p:cNvPr>
          <p:cNvSpPr txBox="1"/>
          <p:nvPr/>
        </p:nvSpPr>
        <p:spPr>
          <a:xfrm>
            <a:off x="5468547" y="79795"/>
            <a:ext cx="6436407" cy="4832092"/>
          </a:xfrm>
          <a:prstGeom prst="rect">
            <a:avLst/>
          </a:prstGeom>
          <a:noFill/>
        </p:spPr>
        <p:txBody>
          <a:bodyPr wrap="square">
            <a:spAutoFit/>
          </a:bodyPr>
          <a:lstStyle/>
          <a:p>
            <a:r>
              <a:rPr lang="en-GB" sz="1400" dirty="0"/>
              <a:t>We will assess each pupil’s current skills and levels of attainment on entry, which will build on previous settings and Key Stages, where appropriate. Class teachers will make regular assessments of progress for all pupils and identify those whose progress:</a:t>
            </a:r>
          </a:p>
          <a:p>
            <a:pPr marL="285750" indent="-285750">
              <a:buFont typeface="Arial" panose="020B0604020202020204" pitchFamily="34" charset="0"/>
              <a:buChar char="•"/>
            </a:pPr>
            <a:r>
              <a:rPr lang="en-GB" sz="1400" dirty="0"/>
              <a:t>Is significantly slower than that of their peers starting from the same baseline </a:t>
            </a:r>
          </a:p>
          <a:p>
            <a:pPr marL="285750" indent="-285750">
              <a:buFont typeface="Arial" panose="020B0604020202020204" pitchFamily="34" charset="0"/>
              <a:buChar char="•"/>
            </a:pPr>
            <a:r>
              <a:rPr lang="en-GB" sz="1400" dirty="0"/>
              <a:t>Fails to match or better the child’s previous rate of progress </a:t>
            </a:r>
          </a:p>
          <a:p>
            <a:pPr marL="285750" indent="-285750">
              <a:buFont typeface="Arial" panose="020B0604020202020204" pitchFamily="34" charset="0"/>
              <a:buChar char="•"/>
            </a:pPr>
            <a:r>
              <a:rPr lang="en-GB" sz="1400" dirty="0"/>
              <a:t>Fails to close the attainment gap between the child and their peers </a:t>
            </a:r>
          </a:p>
          <a:p>
            <a:pPr marL="285750" indent="-285750">
              <a:buFont typeface="Arial" panose="020B0604020202020204" pitchFamily="34" charset="0"/>
              <a:buChar char="•"/>
            </a:pPr>
            <a:r>
              <a:rPr lang="en-GB" sz="1400" dirty="0"/>
              <a:t>Widens the attainment gap </a:t>
            </a:r>
          </a:p>
          <a:p>
            <a:pPr marL="285750" indent="-285750">
              <a:buFont typeface="Arial" panose="020B0604020202020204" pitchFamily="34" charset="0"/>
              <a:buChar char="•"/>
            </a:pPr>
            <a:endParaRPr lang="en-GB" sz="1400" dirty="0"/>
          </a:p>
          <a:p>
            <a:r>
              <a:rPr lang="en-GB" sz="1400" dirty="0"/>
              <a:t>This may include progress in areas other than attainment, for example, social needs. </a:t>
            </a:r>
          </a:p>
          <a:p>
            <a:endParaRPr lang="en-GB" sz="1400" dirty="0"/>
          </a:p>
          <a:p>
            <a:r>
              <a:rPr lang="en-GB" sz="1400" dirty="0"/>
              <a:t>At Key Stage 3 and 4 the assessments and information available are: </a:t>
            </a:r>
          </a:p>
          <a:p>
            <a:pPr marL="285750" indent="-285750">
              <a:buFont typeface="Arial" panose="020B0604020202020204" pitchFamily="34" charset="0"/>
              <a:buChar char="•"/>
            </a:pPr>
            <a:r>
              <a:rPr lang="en-GB" sz="1400" dirty="0"/>
              <a:t>Key Stage 2 test data. </a:t>
            </a:r>
          </a:p>
          <a:p>
            <a:pPr marL="285750" indent="-285750">
              <a:buFont typeface="Arial" panose="020B0604020202020204" pitchFamily="34" charset="0"/>
              <a:buChar char="•"/>
            </a:pPr>
            <a:r>
              <a:rPr lang="en-GB" sz="1400" dirty="0"/>
              <a:t>Cognitive Ability Tests (CATs) for selective students. </a:t>
            </a:r>
          </a:p>
          <a:p>
            <a:pPr marL="285750" indent="-285750">
              <a:buFont typeface="Arial" panose="020B0604020202020204" pitchFamily="34" charset="0"/>
              <a:buChar char="•"/>
            </a:pPr>
            <a:r>
              <a:rPr lang="en-GB" sz="1400" dirty="0"/>
              <a:t>Suffolk Reading Scale age test.</a:t>
            </a:r>
          </a:p>
          <a:p>
            <a:pPr marL="285750" indent="-285750">
              <a:buFont typeface="Arial" panose="020B0604020202020204" pitchFamily="34" charset="0"/>
              <a:buChar char="•"/>
            </a:pPr>
            <a:r>
              <a:rPr lang="en-GB" sz="1400" dirty="0"/>
              <a:t>B Squared basic skills assessment for EPC students. </a:t>
            </a:r>
          </a:p>
          <a:p>
            <a:pPr marL="285750" indent="-285750">
              <a:buFont typeface="Arial" panose="020B0604020202020204" pitchFamily="34" charset="0"/>
              <a:buChar char="•"/>
            </a:pPr>
            <a:r>
              <a:rPr lang="en-GB" sz="1400" dirty="0"/>
              <a:t>Bi-termly assessment of progress, attitude and effort through Progress Checks to show CPP (Current Performance Predictor).</a:t>
            </a:r>
          </a:p>
          <a:p>
            <a:pPr marL="285750" indent="-285750">
              <a:buFont typeface="Arial" panose="020B0604020202020204" pitchFamily="34" charset="0"/>
              <a:buChar char="•"/>
            </a:pPr>
            <a:r>
              <a:rPr lang="en-GB" sz="1400" dirty="0"/>
              <a:t>End of topic/term/year tests where applicable. </a:t>
            </a:r>
          </a:p>
          <a:p>
            <a:pPr marL="285750" indent="-285750">
              <a:buFont typeface="Arial" panose="020B0604020202020204" pitchFamily="34" charset="0"/>
              <a:buChar char="•"/>
            </a:pPr>
            <a:r>
              <a:rPr lang="en-GB" sz="1400" dirty="0"/>
              <a:t>Specific diagnostic tests as relevant to the particular need of the student.</a:t>
            </a:r>
          </a:p>
          <a:p>
            <a:pPr marL="285750" indent="-285750">
              <a:buFont typeface="Arial" panose="020B0604020202020204" pitchFamily="34" charset="0"/>
              <a:buChar char="•"/>
            </a:pPr>
            <a:endParaRPr lang="en-GB" sz="1400" dirty="0"/>
          </a:p>
          <a:p>
            <a:r>
              <a:rPr lang="en-GB" sz="1400" dirty="0"/>
              <a:t>Slow progress and low attainment will not automatically mean a pupil is recorded as having SEN.</a:t>
            </a:r>
          </a:p>
        </p:txBody>
      </p:sp>
    </p:spTree>
    <p:extLst>
      <p:ext uri="{BB962C8B-B14F-4D97-AF65-F5344CB8AC3E}">
        <p14:creationId xmlns:p14="http://schemas.microsoft.com/office/powerpoint/2010/main" val="8653369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784E975-B9D4-B86E-37F4-2640E087D9CA}"/>
              </a:ext>
            </a:extLst>
          </p:cNvPr>
          <p:cNvSpPr/>
          <p:nvPr/>
        </p:nvSpPr>
        <p:spPr>
          <a:xfrm>
            <a:off x="-1"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911E9BF-4973-E595-7A1B-A9CAB6E68B49}"/>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the difference?</a:t>
            </a:r>
          </a:p>
          <a:p>
            <a:pPr algn="ctr"/>
            <a:endParaRPr lang="en-GB" sz="3600" dirty="0">
              <a:solidFill>
                <a:srgbClr val="FFFFFF"/>
              </a:solidFill>
            </a:endParaRPr>
          </a:p>
          <a:p>
            <a:pPr algn="ctr"/>
            <a:r>
              <a:rPr lang="en-GB" sz="2400" dirty="0">
                <a:solidFill>
                  <a:srgbClr val="FFFFFF"/>
                </a:solidFill>
              </a:rPr>
              <a:t>Mainstream and Enhanced Provision Centre (EPC) or the Enhanced Resource Base (ERB)</a:t>
            </a:r>
            <a:br>
              <a:rPr lang="en-GB" dirty="0">
                <a:solidFill>
                  <a:srgbClr val="FFFFFF"/>
                </a:solidFill>
              </a:rPr>
            </a:br>
            <a:endParaRPr lang="en-GB" dirty="0">
              <a:solidFill>
                <a:srgbClr val="FFFFFF"/>
              </a:solidFill>
            </a:endParaRPr>
          </a:p>
        </p:txBody>
      </p:sp>
      <p:sp>
        <p:nvSpPr>
          <p:cNvPr id="6" name="TextBox 5">
            <a:extLst>
              <a:ext uri="{FF2B5EF4-FFF2-40B4-BE49-F238E27FC236}">
                <a16:creationId xmlns:a16="http://schemas.microsoft.com/office/drawing/2014/main" id="{01B2E33E-37D8-D1B0-8C5A-4A70A721D5E4}"/>
              </a:ext>
            </a:extLst>
          </p:cNvPr>
          <p:cNvSpPr txBox="1"/>
          <p:nvPr/>
        </p:nvSpPr>
        <p:spPr>
          <a:xfrm>
            <a:off x="5475850" y="99303"/>
            <a:ext cx="6464615" cy="5047536"/>
          </a:xfrm>
          <a:prstGeom prst="rect">
            <a:avLst/>
          </a:prstGeom>
          <a:noFill/>
        </p:spPr>
        <p:txBody>
          <a:bodyPr wrap="square">
            <a:spAutoFit/>
          </a:bodyPr>
          <a:lstStyle/>
          <a:p>
            <a:r>
              <a:rPr lang="en-GB" sz="1400" b="1" dirty="0"/>
              <a:t>SEND students within the mainstream </a:t>
            </a:r>
          </a:p>
          <a:p>
            <a:r>
              <a:rPr lang="en-GB" sz="1400" dirty="0"/>
              <a:t>SEND students are mainly supported through high quality teaching and effective differentiation within lessons. </a:t>
            </a:r>
          </a:p>
          <a:p>
            <a:endParaRPr lang="en-GB" sz="1400" dirty="0"/>
          </a:p>
          <a:p>
            <a:r>
              <a:rPr lang="en-GB" sz="1400" dirty="0"/>
              <a:t>Pastoral care is provided through the head of houses and tutor teams. </a:t>
            </a:r>
          </a:p>
          <a:p>
            <a:endParaRPr lang="en-GB" sz="1400" dirty="0"/>
          </a:p>
          <a:p>
            <a:r>
              <a:rPr lang="en-GB" sz="1400" dirty="0"/>
              <a:t>Additional support can take a range of forms including, but not limited to, those identified below: </a:t>
            </a:r>
          </a:p>
          <a:p>
            <a:pPr marL="285750" indent="-285750">
              <a:buFont typeface="Arial" panose="020B0604020202020204" pitchFamily="34" charset="0"/>
              <a:buChar char="•"/>
            </a:pPr>
            <a:r>
              <a:rPr lang="en-GB" sz="1400" dirty="0"/>
              <a:t>Dyslexia friendly teaching </a:t>
            </a:r>
          </a:p>
          <a:p>
            <a:pPr marL="285750" indent="-285750">
              <a:buFont typeface="Arial" panose="020B0604020202020204" pitchFamily="34" charset="0"/>
              <a:buChar char="•"/>
            </a:pPr>
            <a:r>
              <a:rPr lang="en-GB" sz="1400" dirty="0"/>
              <a:t>Classroom differentiation strategies for teaching and support staff both generic and specific </a:t>
            </a:r>
          </a:p>
          <a:p>
            <a:pPr marL="285750" indent="-285750">
              <a:buFont typeface="Arial" panose="020B0604020202020204" pitchFamily="34" charset="0"/>
              <a:buChar char="•"/>
            </a:pPr>
            <a:r>
              <a:rPr lang="en-GB" sz="1400" dirty="0"/>
              <a:t>Teaching Assistant (TA) support allocated according to need, with priority given to those with EHCPs. </a:t>
            </a:r>
          </a:p>
          <a:p>
            <a:pPr marL="285750" indent="-285750">
              <a:buFont typeface="Arial" panose="020B0604020202020204" pitchFamily="34" charset="0"/>
              <a:buChar char="•"/>
            </a:pPr>
            <a:r>
              <a:rPr lang="en-GB" sz="1400" dirty="0"/>
              <a:t>Numeracy and Literacy workshops </a:t>
            </a:r>
          </a:p>
          <a:p>
            <a:pPr marL="285750" indent="-285750">
              <a:buFont typeface="Arial" panose="020B0604020202020204" pitchFamily="34" charset="0"/>
              <a:buChar char="•"/>
            </a:pPr>
            <a:r>
              <a:rPr lang="en-GB" sz="1400" dirty="0"/>
              <a:t>Handwriting groups/ touch typing workshop </a:t>
            </a:r>
          </a:p>
          <a:p>
            <a:pPr marL="285750" indent="-285750">
              <a:buFont typeface="Arial" panose="020B0604020202020204" pitchFamily="34" charset="0"/>
              <a:buChar char="•"/>
            </a:pPr>
            <a:r>
              <a:rPr lang="en-GB" sz="1400" dirty="0"/>
              <a:t>Social Skills sessions to include anger management if relevant </a:t>
            </a:r>
          </a:p>
          <a:p>
            <a:pPr marL="285750" indent="-285750">
              <a:buFont typeface="Arial" panose="020B0604020202020204" pitchFamily="34" charset="0"/>
              <a:buChar char="•"/>
            </a:pPr>
            <a:r>
              <a:rPr lang="en-GB" sz="1400" dirty="0"/>
              <a:t>Relaxation sessions and sensory circuits/movements </a:t>
            </a:r>
          </a:p>
          <a:p>
            <a:pPr marL="285750" indent="-285750">
              <a:buFont typeface="Arial" panose="020B0604020202020204" pitchFamily="34" charset="0"/>
              <a:buChar char="•"/>
            </a:pPr>
            <a:r>
              <a:rPr lang="en-GB" sz="1400" dirty="0"/>
              <a:t>Comprehension development (Inference) sessions </a:t>
            </a:r>
          </a:p>
          <a:p>
            <a:pPr marL="285750" indent="-285750">
              <a:buFont typeface="Arial" panose="020B0604020202020204" pitchFamily="34" charset="0"/>
              <a:buChar char="•"/>
            </a:pPr>
            <a:r>
              <a:rPr lang="en-GB" sz="1400" dirty="0"/>
              <a:t>Emotional Literacy Support (ELSA) </a:t>
            </a:r>
          </a:p>
          <a:p>
            <a:pPr marL="285750" indent="-285750">
              <a:buFont typeface="Arial" panose="020B0604020202020204" pitchFamily="34" charset="0"/>
              <a:buChar char="•"/>
            </a:pPr>
            <a:r>
              <a:rPr lang="en-GB" sz="1400" dirty="0"/>
              <a:t>Visual timetables </a:t>
            </a:r>
          </a:p>
          <a:p>
            <a:pPr marL="285750" indent="-285750">
              <a:buFont typeface="Arial" panose="020B0604020202020204" pitchFamily="34" charset="0"/>
              <a:buChar char="•"/>
            </a:pPr>
            <a:r>
              <a:rPr lang="en-GB" sz="1400" dirty="0"/>
              <a:t>Social Stories/comic strip conversations </a:t>
            </a:r>
          </a:p>
          <a:p>
            <a:pPr marL="285750" indent="-285750">
              <a:buFont typeface="Arial" panose="020B0604020202020204" pitchFamily="34" charset="0"/>
              <a:buChar char="•"/>
            </a:pPr>
            <a:r>
              <a:rPr lang="en-GB" sz="1400" dirty="0"/>
              <a:t>Laptops for school work </a:t>
            </a:r>
          </a:p>
          <a:p>
            <a:pPr marL="285750" indent="-285750">
              <a:buFont typeface="Arial" panose="020B0604020202020204" pitchFamily="34" charset="0"/>
              <a:buChar char="•"/>
            </a:pPr>
            <a:r>
              <a:rPr lang="en-GB" sz="1400" dirty="0"/>
              <a:t>Nurture group for breaks and lunchtimes</a:t>
            </a:r>
          </a:p>
        </p:txBody>
      </p:sp>
    </p:spTree>
    <p:extLst>
      <p:ext uri="{BB962C8B-B14F-4D97-AF65-F5344CB8AC3E}">
        <p14:creationId xmlns:p14="http://schemas.microsoft.com/office/powerpoint/2010/main" val="8447027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784E975-B9D4-B86E-37F4-2640E087D9CA}"/>
              </a:ext>
            </a:extLst>
          </p:cNvPr>
          <p:cNvSpPr/>
          <p:nvPr/>
        </p:nvSpPr>
        <p:spPr>
          <a:xfrm>
            <a:off x="-1"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911E9BF-4973-E595-7A1B-A9CAB6E68B49}"/>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is the difference?</a:t>
            </a:r>
          </a:p>
          <a:p>
            <a:pPr algn="ctr"/>
            <a:endParaRPr lang="en-GB" sz="3600" dirty="0">
              <a:solidFill>
                <a:srgbClr val="FFFFFF"/>
              </a:solidFill>
            </a:endParaRPr>
          </a:p>
          <a:p>
            <a:pPr algn="ctr"/>
            <a:r>
              <a:rPr lang="en-GB" sz="2400" dirty="0">
                <a:solidFill>
                  <a:srgbClr val="FFFFFF"/>
                </a:solidFill>
              </a:rPr>
              <a:t>Mainstream and Enhanced Provision Centre (EPC) or the Enhanced Resource Base (ERB) cont.</a:t>
            </a:r>
            <a:br>
              <a:rPr lang="en-GB" dirty="0">
                <a:solidFill>
                  <a:srgbClr val="FFFFFF"/>
                </a:solidFill>
              </a:rPr>
            </a:br>
            <a:endParaRPr lang="en-GB" dirty="0">
              <a:solidFill>
                <a:srgbClr val="FFFFFF"/>
              </a:solidFill>
            </a:endParaRPr>
          </a:p>
        </p:txBody>
      </p:sp>
      <p:sp>
        <p:nvSpPr>
          <p:cNvPr id="9" name="TextBox 8">
            <a:extLst>
              <a:ext uri="{FF2B5EF4-FFF2-40B4-BE49-F238E27FC236}">
                <a16:creationId xmlns:a16="http://schemas.microsoft.com/office/drawing/2014/main" id="{7BAD3421-1DAB-1510-A169-4D3AFE4A258E}"/>
              </a:ext>
            </a:extLst>
          </p:cNvPr>
          <p:cNvSpPr txBox="1"/>
          <p:nvPr/>
        </p:nvSpPr>
        <p:spPr>
          <a:xfrm>
            <a:off x="5475851" y="173080"/>
            <a:ext cx="6446860" cy="6124754"/>
          </a:xfrm>
          <a:prstGeom prst="rect">
            <a:avLst/>
          </a:prstGeom>
          <a:noFill/>
        </p:spPr>
        <p:txBody>
          <a:bodyPr wrap="square">
            <a:spAutoFit/>
          </a:bodyPr>
          <a:lstStyle/>
          <a:p>
            <a:r>
              <a:rPr lang="en-GB" sz="1400" b="1" dirty="0"/>
              <a:t>Enhanced Provision Centre (EPC) / Enhanced Resource Base (ERB)</a:t>
            </a:r>
          </a:p>
          <a:p>
            <a:r>
              <a:rPr lang="en-GB" sz="1400" dirty="0"/>
              <a:t>Students are placed in the EPC (ERB) through the local authority. To gain a place in the EPC (ERB) students must have an Education Health Care Plan (EHCP) with 20 or more hours of allocated funding and be on roll at a primary school in Whittlesey or Coates. Places are allocated via the Local Authority SEND panel. </a:t>
            </a:r>
          </a:p>
          <a:p>
            <a:endParaRPr lang="en-GB" sz="1400" dirty="0"/>
          </a:p>
          <a:p>
            <a:r>
              <a:rPr lang="en-GB" sz="1400" dirty="0"/>
              <a:t>There are 15 places within the EPC (ERB) from September 2023.</a:t>
            </a:r>
          </a:p>
          <a:p>
            <a:endParaRPr lang="en-GB" sz="1400" dirty="0"/>
          </a:p>
          <a:p>
            <a:r>
              <a:rPr lang="en-GB" sz="1400" dirty="0"/>
              <a:t>This centre provides CYP in Key Stage 3 (KS3) with more specialist support and a discrete learning environment, whilst still being part of the main school. It acts primarily as a transition centre for mainstream access, with the intention being that by the end of Year 9 students are fully immersed into mainstream lessons. Students who access learning within the EPC (ERB) will have intensive small group English, Maths and life skills lessons within the EPC (ERB) and access all other lessons within the mainstream. </a:t>
            </a:r>
          </a:p>
          <a:p>
            <a:endParaRPr lang="en-GB" sz="1400" dirty="0"/>
          </a:p>
          <a:p>
            <a:r>
              <a:rPr lang="en-GB" sz="1400" dirty="0"/>
              <a:t>The EPC (ERB) uses B Squared Progression Steps to assess the English and Maths progress of our students. Within life skills student progress is tracked using the Autism Education Trust Progression Framework. These show small steps of progress our students make within the Literacy, Numeracy and Life Skills curriculum. We use this data to help tailor our tuition, and help inform us of their readiness for full integration into mainstream core lessons. </a:t>
            </a:r>
          </a:p>
          <a:p>
            <a:endParaRPr lang="en-GB" sz="1400" dirty="0"/>
          </a:p>
          <a:p>
            <a:r>
              <a:rPr lang="en-GB" sz="1400" dirty="0"/>
              <a:t>The EPC (ERB) has a number of facilities, for example a cooker and washing machine, which enables students the opportunity to learn skills they need for adult life. There are also hygiene facilities for those students who require access to these and a sensory room, which students may use when they need a calming environment and some ‘time to regulate’</a:t>
            </a:r>
          </a:p>
        </p:txBody>
      </p:sp>
    </p:spTree>
    <p:extLst>
      <p:ext uri="{BB962C8B-B14F-4D97-AF65-F5344CB8AC3E}">
        <p14:creationId xmlns:p14="http://schemas.microsoft.com/office/powerpoint/2010/main" val="5653723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30250-C2F4-3C7E-06AF-C3C4F78FD457}"/>
              </a:ext>
            </a:extLst>
          </p:cNvPr>
          <p:cNvSpPr/>
          <p:nvPr/>
        </p:nvSpPr>
        <p:spPr>
          <a:xfrm>
            <a:off x="-1"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training have staff had?</a:t>
            </a:r>
          </a:p>
          <a:p>
            <a:pPr algn="ctr"/>
            <a:endParaRPr lang="en-GB" sz="3600" dirty="0">
              <a:solidFill>
                <a:srgbClr val="FFFFFF"/>
              </a:solidFill>
            </a:endParaRPr>
          </a:p>
          <a:p>
            <a:pPr algn="ctr"/>
            <a:r>
              <a:rPr lang="en-GB" sz="2400" dirty="0">
                <a:solidFill>
                  <a:srgbClr val="FFFFFF"/>
                </a:solidFill>
              </a:rPr>
              <a:t>What can we offer?</a:t>
            </a:r>
            <a:br>
              <a:rPr lang="en-GB" dirty="0">
                <a:solidFill>
                  <a:srgbClr val="FFFFFF"/>
                </a:solidFill>
              </a:rPr>
            </a:br>
            <a:endParaRPr lang="en-GB" dirty="0">
              <a:solidFill>
                <a:srgbClr val="FFFFFF"/>
              </a:solidFill>
            </a:endParaRPr>
          </a:p>
        </p:txBody>
      </p:sp>
      <p:sp>
        <p:nvSpPr>
          <p:cNvPr id="8" name="TextBox 7">
            <a:extLst>
              <a:ext uri="{FF2B5EF4-FFF2-40B4-BE49-F238E27FC236}">
                <a16:creationId xmlns:a16="http://schemas.microsoft.com/office/drawing/2014/main" id="{1C087344-D9BA-B181-C13A-37BCF5532E4C}"/>
              </a:ext>
            </a:extLst>
          </p:cNvPr>
          <p:cNvSpPr txBox="1"/>
          <p:nvPr/>
        </p:nvSpPr>
        <p:spPr>
          <a:xfrm>
            <a:off x="5468549" y="92364"/>
            <a:ext cx="6094520" cy="5736570"/>
          </a:xfrm>
          <a:prstGeom prst="rect">
            <a:avLst/>
          </a:prstGeom>
          <a:noFill/>
        </p:spPr>
        <p:txBody>
          <a:bodyPr wrap="square">
            <a:spAutoFit/>
          </a:bodyPr>
          <a:lstStyle/>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Training that the SENDCo team have had:</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National Award for SEN Co-ordination</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Briefings</a:t>
            </a:r>
          </a:p>
          <a:p>
            <a:pPr marL="285750" lvl="0" indent="-285750">
              <a:lnSpc>
                <a:spcPct val="107000"/>
              </a:lnSpc>
              <a:buFont typeface="Arial" panose="020B0604020202020204" pitchFamily="34" charset="0"/>
              <a:buChar char="•"/>
            </a:pPr>
            <a:r>
              <a:rPr lang="en-GB" sz="1400" dirty="0">
                <a:latin typeface="Calibri" panose="020F0502020204030204" pitchFamily="34" charset="0"/>
                <a:ea typeface="Calibri" panose="020F0502020204030204" pitchFamily="34" charset="0"/>
                <a:cs typeface="Times New Roman" panose="02020603050405020304" pitchFamily="18" charset="0"/>
              </a:rPr>
              <a:t>Forums</a:t>
            </a:r>
          </a:p>
          <a:p>
            <a:pPr marL="285750" lvl="0" indent="-285750">
              <a:lnSpc>
                <a:spcPct val="107000"/>
              </a:lnSpc>
              <a:buFont typeface="Arial" panose="020B0604020202020204" pitchFamily="34" charset="0"/>
              <a:buChar char="•"/>
            </a:pPr>
            <a:r>
              <a:rPr lang="en-GB" sz="1400" dirty="0">
                <a:effectLst/>
                <a:latin typeface="Calibri" panose="020F0502020204030204" pitchFamily="34" charset="0"/>
                <a:ea typeface="Calibri" panose="020F0502020204030204" pitchFamily="34" charset="0"/>
                <a:cs typeface="Times New Roman" panose="02020603050405020304" pitchFamily="18" charset="0"/>
              </a:rPr>
              <a:t>Conferences</a:t>
            </a:r>
          </a:p>
          <a:p>
            <a:pPr marL="342900" lvl="0" indent="-342900">
              <a:lnSpc>
                <a:spcPct val="107000"/>
              </a:lnSpc>
              <a:buFont typeface="Symbol" panose="05050102010706020507" pitchFamily="18" charset="2"/>
              <a:buChar char=""/>
            </a:pP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Training that the SENDCo team have provided training opportunities for all staff in relation to:</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Speech and Language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ADHD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Autism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OCD awareness training</a:t>
            </a:r>
          </a:p>
          <a:p>
            <a:pPr marL="285750" indent="-285750" algn="l">
              <a:buFont typeface="Arial" panose="020B0604020202020204" pitchFamily="34" charset="0"/>
              <a:buChar char="•"/>
            </a:pPr>
            <a:r>
              <a:rPr lang="en-GB" sz="1400" b="0" i="0" dirty="0" err="1">
                <a:solidFill>
                  <a:srgbClr val="242424"/>
                </a:solidFill>
                <a:effectLst/>
                <a:latin typeface="Calibri" panose="020F0502020204030204" pitchFamily="34" charset="0"/>
              </a:rPr>
              <a:t>CiC</a:t>
            </a:r>
            <a:r>
              <a:rPr lang="en-GB" sz="1400" b="0" i="0" dirty="0">
                <a:solidFill>
                  <a:srgbClr val="242424"/>
                </a:solidFill>
                <a:effectLst/>
                <a:latin typeface="Calibri" panose="020F0502020204030204" pitchFamily="34" charset="0"/>
              </a:rPr>
              <a:t> PEP smart targets training (tomorrow)</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EEF ‘best use of a TA’ and pyramid model training (twice)</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How to read an IEP and adaptive teach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6-week course of BSL</a:t>
            </a:r>
          </a:p>
          <a:p>
            <a:pPr marL="285750" lvl="0" indent="-285750">
              <a:lnSpc>
                <a:spcPct val="107000"/>
              </a:lnSpc>
              <a:buFont typeface="Arial" panose="020B0604020202020204" pitchFamily="34" charset="0"/>
              <a:buChar char="•"/>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en-GB" sz="1400" b="1" dirty="0">
                <a:latin typeface="Calibri" panose="020F0502020204030204" pitchFamily="34" charset="0"/>
                <a:ea typeface="Calibri" panose="020F0502020204030204" pitchFamily="34" charset="0"/>
                <a:cs typeface="Times New Roman" panose="02020603050405020304" pitchFamily="18" charset="0"/>
              </a:rPr>
              <a:t>Training still coming this academic year:</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Another 6-week BSL course starting after half term</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Trauma informed practice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EBSA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Sensory needs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PDA training</a:t>
            </a:r>
          </a:p>
          <a:p>
            <a:pPr marL="285750" indent="-285750" algn="l">
              <a:buFont typeface="Arial" panose="020B0604020202020204" pitchFamily="34" charset="0"/>
              <a:buChar char="•"/>
            </a:pPr>
            <a:r>
              <a:rPr lang="en-GB" sz="1400" b="0" i="0" dirty="0">
                <a:solidFill>
                  <a:srgbClr val="242424"/>
                </a:solidFill>
                <a:effectLst/>
                <a:latin typeface="Calibri" panose="020F0502020204030204" pitchFamily="34" charset="0"/>
              </a:rPr>
              <a:t>Visual impairments training</a:t>
            </a:r>
          </a:p>
          <a:p>
            <a:pPr lvl="0">
              <a:lnSpc>
                <a:spcPct val="107000"/>
              </a:lnSpc>
            </a:pPr>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00714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784E975-B9D4-B86E-37F4-2640E087D9CA}"/>
              </a:ext>
            </a:extLst>
          </p:cNvPr>
          <p:cNvSpPr/>
          <p:nvPr/>
        </p:nvSpPr>
        <p:spPr>
          <a:xfrm>
            <a:off x="-1"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911E9BF-4973-E595-7A1B-A9CAB6E68B49}"/>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transition is there?</a:t>
            </a:r>
          </a:p>
          <a:p>
            <a:pPr algn="ctr"/>
            <a:endParaRPr lang="en-GB" sz="3600" dirty="0">
              <a:solidFill>
                <a:srgbClr val="FFFFFF"/>
              </a:solidFill>
            </a:endParaRPr>
          </a:p>
          <a:p>
            <a:pPr algn="ctr"/>
            <a:r>
              <a:rPr lang="en-GB" sz="2400" dirty="0">
                <a:solidFill>
                  <a:srgbClr val="FFFFFF"/>
                </a:solidFill>
              </a:rPr>
              <a:t>Primary to Secondary</a:t>
            </a:r>
            <a:br>
              <a:rPr lang="en-GB" dirty="0">
                <a:solidFill>
                  <a:srgbClr val="FFFFFF"/>
                </a:solidFill>
              </a:rPr>
            </a:br>
            <a:endParaRPr lang="en-GB" dirty="0">
              <a:solidFill>
                <a:srgbClr val="FFFFFF"/>
              </a:solidFill>
            </a:endParaRPr>
          </a:p>
        </p:txBody>
      </p:sp>
      <p:sp>
        <p:nvSpPr>
          <p:cNvPr id="6" name="TextBox 5">
            <a:extLst>
              <a:ext uri="{FF2B5EF4-FFF2-40B4-BE49-F238E27FC236}">
                <a16:creationId xmlns:a16="http://schemas.microsoft.com/office/drawing/2014/main" id="{85E8F40F-11F0-7251-71F9-E04D16485F9B}"/>
              </a:ext>
            </a:extLst>
          </p:cNvPr>
          <p:cNvSpPr txBox="1"/>
          <p:nvPr/>
        </p:nvSpPr>
        <p:spPr>
          <a:xfrm>
            <a:off x="5468549" y="95798"/>
            <a:ext cx="6094520" cy="4832092"/>
          </a:xfrm>
          <a:prstGeom prst="rect">
            <a:avLst/>
          </a:prstGeom>
          <a:noFill/>
        </p:spPr>
        <p:txBody>
          <a:bodyPr wrap="square">
            <a:spAutoFit/>
          </a:bodyPr>
          <a:lstStyle/>
          <a:p>
            <a:r>
              <a:rPr lang="en-GB" sz="1400" dirty="0"/>
              <a:t>Sir Harry Smith Community College works in partnership with our local primary school cluster and sending schools to help CYP make the move from primary to secondary education as smooth as possible. We appreciate that this may be daunting for many CYP and therefore we encourage many events that ensure the CYP experience ‘big school’ before they actually arrive in September, for example: </a:t>
            </a:r>
          </a:p>
          <a:p>
            <a:pPr marL="285750" indent="-285750">
              <a:buFont typeface="Arial" panose="020B0604020202020204" pitchFamily="34" charset="0"/>
              <a:buChar char="•"/>
            </a:pPr>
            <a:r>
              <a:rPr lang="en-GB" sz="1400" dirty="0"/>
              <a:t>Sports events </a:t>
            </a:r>
          </a:p>
          <a:p>
            <a:pPr marL="285750" indent="-285750">
              <a:buFont typeface="Arial" panose="020B0604020202020204" pitchFamily="34" charset="0"/>
              <a:buChar char="•"/>
            </a:pPr>
            <a:r>
              <a:rPr lang="en-GB" sz="1400" dirty="0"/>
              <a:t>Science events </a:t>
            </a:r>
          </a:p>
          <a:p>
            <a:pPr marL="285750" indent="-285750">
              <a:buFont typeface="Arial" panose="020B0604020202020204" pitchFamily="34" charset="0"/>
              <a:buChar char="•"/>
            </a:pPr>
            <a:r>
              <a:rPr lang="en-GB" sz="1400" dirty="0"/>
              <a:t>Information/visit evenings - including a tour of the school </a:t>
            </a:r>
          </a:p>
          <a:p>
            <a:pPr marL="285750" indent="-285750">
              <a:buFont typeface="Arial" panose="020B0604020202020204" pitchFamily="34" charset="0"/>
              <a:buChar char="•"/>
            </a:pPr>
            <a:r>
              <a:rPr lang="en-GB" sz="1400" dirty="0"/>
              <a:t>Tour of the school with primary school</a:t>
            </a:r>
          </a:p>
          <a:p>
            <a:pPr marL="285750" indent="-285750">
              <a:buFont typeface="Arial" panose="020B0604020202020204" pitchFamily="34" charset="0"/>
              <a:buChar char="•"/>
            </a:pPr>
            <a:r>
              <a:rPr lang="en-GB" sz="1400" dirty="0"/>
              <a:t>Uniform collection evening </a:t>
            </a:r>
          </a:p>
          <a:p>
            <a:pPr marL="285750" indent="-285750">
              <a:buFont typeface="Arial" panose="020B0604020202020204" pitchFamily="34" charset="0"/>
              <a:buChar char="•"/>
            </a:pPr>
            <a:r>
              <a:rPr lang="en-GB" sz="1400" dirty="0"/>
              <a:t>Performance events – concerts, pantomime </a:t>
            </a:r>
          </a:p>
          <a:p>
            <a:pPr marL="285750" indent="-285750">
              <a:buFont typeface="Arial" panose="020B0604020202020204" pitchFamily="34" charset="0"/>
              <a:buChar char="•"/>
            </a:pPr>
            <a:r>
              <a:rPr lang="en-GB" sz="1400" dirty="0"/>
              <a:t>Induction Day – Full day in school taking lessons </a:t>
            </a:r>
          </a:p>
          <a:p>
            <a:pPr marL="285750" indent="-285750">
              <a:buFont typeface="Arial" panose="020B0604020202020204" pitchFamily="34" charset="0"/>
              <a:buChar char="•"/>
            </a:pPr>
            <a:r>
              <a:rPr lang="en-GB" sz="1400" dirty="0"/>
              <a:t>Summer school – for targeted CYP </a:t>
            </a:r>
          </a:p>
          <a:p>
            <a:endParaRPr lang="en-GB" sz="1400" dirty="0"/>
          </a:p>
          <a:p>
            <a:r>
              <a:rPr lang="en-GB" sz="1400" dirty="0"/>
              <a:t>Some primary school CYP, with specific SEND needs, may require a more enhanced transition support. This may be carried out by combining visits from Sir Harry Smith staff to the primaries to work with students within their own known and familiar environment alongside a period of weekly visits to the Enhanced Provision Centre (EPC). This helps the CYP become familiar with the school environment and begin to build relationships with familiar adults. During this time, they may complete a pupil passport to help with their transition and may also complete an ‘All About Me’ scheme of work.</a:t>
            </a:r>
          </a:p>
        </p:txBody>
      </p:sp>
    </p:spTree>
    <p:extLst>
      <p:ext uri="{BB962C8B-B14F-4D97-AF65-F5344CB8AC3E}">
        <p14:creationId xmlns:p14="http://schemas.microsoft.com/office/powerpoint/2010/main" val="8913109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784E975-B9D4-B86E-37F4-2640E087D9CA}"/>
              </a:ext>
            </a:extLst>
          </p:cNvPr>
          <p:cNvSpPr/>
          <p:nvPr/>
        </p:nvSpPr>
        <p:spPr>
          <a:xfrm>
            <a:off x="-1"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911E9BF-4973-E595-7A1B-A9CAB6E68B49}"/>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transition is there?</a:t>
            </a:r>
          </a:p>
          <a:p>
            <a:pPr algn="ctr"/>
            <a:endParaRPr lang="en-GB" sz="3600" dirty="0">
              <a:solidFill>
                <a:srgbClr val="FFFFFF"/>
              </a:solidFill>
            </a:endParaRPr>
          </a:p>
          <a:p>
            <a:pPr algn="ctr"/>
            <a:r>
              <a:rPr lang="en-GB" sz="2400" dirty="0">
                <a:solidFill>
                  <a:srgbClr val="FFFFFF"/>
                </a:solidFill>
              </a:rPr>
              <a:t>Secondary to Adulthood</a:t>
            </a:r>
            <a:br>
              <a:rPr lang="en-GB" dirty="0">
                <a:solidFill>
                  <a:srgbClr val="FFFFFF"/>
                </a:solidFill>
              </a:rPr>
            </a:br>
            <a:endParaRPr lang="en-GB" dirty="0">
              <a:solidFill>
                <a:srgbClr val="FFFFFF"/>
              </a:solidFill>
            </a:endParaRPr>
          </a:p>
        </p:txBody>
      </p:sp>
      <p:sp>
        <p:nvSpPr>
          <p:cNvPr id="9" name="TextBox 8">
            <a:extLst>
              <a:ext uri="{FF2B5EF4-FFF2-40B4-BE49-F238E27FC236}">
                <a16:creationId xmlns:a16="http://schemas.microsoft.com/office/drawing/2014/main" id="{825FB42C-A592-5EE6-7682-95BEF45605D7}"/>
              </a:ext>
            </a:extLst>
          </p:cNvPr>
          <p:cNvSpPr txBox="1"/>
          <p:nvPr/>
        </p:nvSpPr>
        <p:spPr>
          <a:xfrm>
            <a:off x="5468549" y="124144"/>
            <a:ext cx="6094520" cy="5047536"/>
          </a:xfrm>
          <a:prstGeom prst="rect">
            <a:avLst/>
          </a:prstGeom>
          <a:noFill/>
        </p:spPr>
        <p:txBody>
          <a:bodyPr wrap="square">
            <a:spAutoFit/>
          </a:bodyPr>
          <a:lstStyle/>
          <a:p>
            <a:r>
              <a:rPr lang="en-GB" sz="1400" dirty="0"/>
              <a:t>Throughout their time at Sir Harry Smith students will have appropriate access to the different levels of support, the aim being to ensure that they are prepared for adulthood. Tutors and year leaders move through the school with students providing consistency. </a:t>
            </a:r>
          </a:p>
          <a:p>
            <a:endParaRPr lang="en-GB" sz="1400" dirty="0"/>
          </a:p>
          <a:p>
            <a:r>
              <a:rPr lang="en-GB" sz="1400" dirty="0"/>
              <a:t>The Exam years can be a particularly important and as perhaps a difficult period for many students we recognise the need for a more specialist team of support. This includes staff that look at careers, employment and learning opportunities, progress and performance, ensuring that CYP have access to the information they need to make the right choices. A further team supports those students staying on at the sixth form, helping them to focus on careers, college and university places. Each of these groups work together to ensure a consistent approach and some team members work across the groups to ensure a focus of support. </a:t>
            </a:r>
          </a:p>
          <a:p>
            <a:endParaRPr lang="en-GB" sz="1400" dirty="0"/>
          </a:p>
          <a:p>
            <a:r>
              <a:rPr lang="en-GB" sz="1400" dirty="0"/>
              <a:t>Staff at Sir Harry Smith Community College recognise that preparing young people for adulthood is more than academic achievement, therefore throughout the year the school run a number of groups and activities that aim to widen a student’s experience and increases their opportunity to learn new skills. </a:t>
            </a:r>
          </a:p>
          <a:p>
            <a:endParaRPr lang="en-GB" sz="1400" dirty="0"/>
          </a:p>
          <a:p>
            <a:r>
              <a:rPr lang="en-GB" sz="1400" dirty="0"/>
              <a:t>Post 16 transition can also be a key concern for many students and parents/carers and this can be especially challenging for those learners with EHCP’s. We work with these students and their families to reduce anxieties over transition and to help their new setting to understand their complex needs.</a:t>
            </a:r>
          </a:p>
        </p:txBody>
      </p:sp>
    </p:spTree>
    <p:extLst>
      <p:ext uri="{BB962C8B-B14F-4D97-AF65-F5344CB8AC3E}">
        <p14:creationId xmlns:p14="http://schemas.microsoft.com/office/powerpoint/2010/main" val="11597606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DD7931-BE14-B24C-80A4-EE5747AA52F9}"/>
              </a:ext>
            </a:extLst>
          </p:cNvPr>
          <p:cNvSpPr/>
          <p:nvPr/>
        </p:nvSpPr>
        <p:spPr>
          <a:xfrm>
            <a:off x="0"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accessibility is there?</a:t>
            </a:r>
          </a:p>
          <a:p>
            <a:pPr algn="ctr"/>
            <a:endParaRPr lang="en-GB" sz="3600" dirty="0">
              <a:solidFill>
                <a:srgbClr val="FFFFFF"/>
              </a:solidFill>
            </a:endParaRPr>
          </a:p>
          <a:p>
            <a:pPr algn="ctr"/>
            <a:r>
              <a:rPr lang="en-GB" sz="2400" dirty="0">
                <a:solidFill>
                  <a:srgbClr val="FFFFFF"/>
                </a:solidFill>
              </a:rPr>
              <a:t>Accessibility and facilities </a:t>
            </a:r>
            <a:br>
              <a:rPr lang="en-GB" dirty="0">
                <a:solidFill>
                  <a:srgbClr val="FFFFFF"/>
                </a:solidFill>
              </a:rPr>
            </a:br>
            <a:endParaRPr lang="en-GB" dirty="0">
              <a:solidFill>
                <a:srgbClr val="FFFFFF"/>
              </a:solidFill>
            </a:endParaRPr>
          </a:p>
        </p:txBody>
      </p:sp>
      <p:sp>
        <p:nvSpPr>
          <p:cNvPr id="10" name="TextBox 9">
            <a:extLst>
              <a:ext uri="{FF2B5EF4-FFF2-40B4-BE49-F238E27FC236}">
                <a16:creationId xmlns:a16="http://schemas.microsoft.com/office/drawing/2014/main" id="{535B72F9-658F-6BFA-FA75-6107FBDB830E}"/>
              </a:ext>
            </a:extLst>
          </p:cNvPr>
          <p:cNvSpPr txBox="1"/>
          <p:nvPr/>
        </p:nvSpPr>
        <p:spPr>
          <a:xfrm>
            <a:off x="5468548" y="79899"/>
            <a:ext cx="6603379" cy="4832092"/>
          </a:xfrm>
          <a:prstGeom prst="rect">
            <a:avLst/>
          </a:prstGeom>
          <a:noFill/>
        </p:spPr>
        <p:txBody>
          <a:bodyPr wrap="square">
            <a:spAutoFit/>
          </a:bodyPr>
          <a:lstStyle/>
          <a:p>
            <a:r>
              <a:rPr lang="en-GB" sz="1400" dirty="0"/>
              <a:t>At Sir Harry Smith Community College has a range of specialist SEN facilities in place. These include: </a:t>
            </a:r>
          </a:p>
          <a:p>
            <a:r>
              <a:rPr lang="en-GB" sz="1400" dirty="0"/>
              <a:t>• A lift. </a:t>
            </a:r>
          </a:p>
          <a:p>
            <a:r>
              <a:rPr lang="en-GB" sz="1400" dirty="0"/>
              <a:t>• Wheelchair access. </a:t>
            </a:r>
          </a:p>
          <a:p>
            <a:r>
              <a:rPr lang="en-GB" sz="1400" dirty="0"/>
              <a:t>• Assistive technology. </a:t>
            </a:r>
          </a:p>
          <a:p>
            <a:r>
              <a:rPr lang="en-GB" sz="1400" dirty="0"/>
              <a:t>• A hygiene room with hoist and personal care facilities. </a:t>
            </a:r>
          </a:p>
          <a:p>
            <a:r>
              <a:rPr lang="en-GB" sz="1400" dirty="0"/>
              <a:t>• A minibus with tailgate for wheelchair users. </a:t>
            </a:r>
          </a:p>
          <a:p>
            <a:endParaRPr lang="en-GB" sz="1400" dirty="0"/>
          </a:p>
          <a:p>
            <a:r>
              <a:rPr lang="en-GB" sz="1400" dirty="0"/>
              <a:t>The college has created colour coded areas not only to create a positive and vibrant environment, but also to facilitate student movement around the school. </a:t>
            </a:r>
          </a:p>
          <a:p>
            <a:endParaRPr lang="en-GB" sz="1400" dirty="0"/>
          </a:p>
          <a:p>
            <a:r>
              <a:rPr lang="en-GB" sz="1400" dirty="0"/>
              <a:t>Our Enhanced Provision Centre is positioned on the ground floor to facilitate access, Life Skill classroom units’ function at multi heights, a lift is available for any student who needs this access, and there are external ramps to support movement in and out of the college. </a:t>
            </a:r>
          </a:p>
          <a:p>
            <a:endParaRPr lang="en-GB" sz="1400" dirty="0"/>
          </a:p>
          <a:p>
            <a:r>
              <a:rPr lang="en-GB" sz="1400" dirty="0"/>
              <a:t>Disabled parking located close to our main entrance is available and external lighting for visibility. </a:t>
            </a:r>
          </a:p>
          <a:p>
            <a:endParaRPr lang="en-GB" sz="1400" dirty="0"/>
          </a:p>
          <a:p>
            <a:r>
              <a:rPr lang="en-GB" sz="1400" dirty="0"/>
              <a:t>There are secure break and lunchtime play areas for students who require extra supervision. </a:t>
            </a:r>
          </a:p>
          <a:p>
            <a:endParaRPr lang="en-GB" sz="1400" dirty="0"/>
          </a:p>
        </p:txBody>
      </p:sp>
    </p:spTree>
    <p:extLst>
      <p:ext uri="{BB962C8B-B14F-4D97-AF65-F5344CB8AC3E}">
        <p14:creationId xmlns:p14="http://schemas.microsoft.com/office/powerpoint/2010/main" val="34725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DD7931-BE14-B24C-80A4-EE5747AA52F9}"/>
              </a:ext>
            </a:extLst>
          </p:cNvPr>
          <p:cNvSpPr/>
          <p:nvPr/>
        </p:nvSpPr>
        <p:spPr>
          <a:xfrm>
            <a:off x="0" y="0"/>
            <a:ext cx="5344357" cy="6858000"/>
          </a:xfrm>
          <a:prstGeom prst="rect">
            <a:avLst/>
          </a:prstGeom>
          <a:solidFill>
            <a:srgbClr val="B6125C"/>
          </a:solidFill>
          <a:ln>
            <a:solidFill>
              <a:srgbClr val="B61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F00E30D-633F-15F9-D680-45BAE0285D8D}"/>
              </a:ext>
            </a:extLst>
          </p:cNvPr>
          <p:cNvSpPr txBox="1">
            <a:spLocks/>
          </p:cNvSpPr>
          <p:nvPr/>
        </p:nvSpPr>
        <p:spPr>
          <a:xfrm>
            <a:off x="621629" y="640080"/>
            <a:ext cx="4225290" cy="557881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FFFFFF"/>
                </a:solidFill>
              </a:rPr>
              <a:t>What accessibility is there?</a:t>
            </a:r>
          </a:p>
          <a:p>
            <a:pPr algn="ctr"/>
            <a:endParaRPr lang="en-GB" sz="3600" dirty="0">
              <a:solidFill>
                <a:srgbClr val="FFFFFF"/>
              </a:solidFill>
            </a:endParaRPr>
          </a:p>
          <a:p>
            <a:pPr algn="ctr"/>
            <a:r>
              <a:rPr lang="en-GB" sz="2400" dirty="0">
                <a:solidFill>
                  <a:srgbClr val="FFFFFF"/>
                </a:solidFill>
              </a:rPr>
              <a:t>Accessibility and facilities </a:t>
            </a:r>
          </a:p>
          <a:p>
            <a:pPr algn="ctr"/>
            <a:r>
              <a:rPr lang="en-GB" sz="2400" dirty="0">
                <a:solidFill>
                  <a:srgbClr val="FFFFFF"/>
                </a:solidFill>
              </a:rPr>
              <a:t>cont.</a:t>
            </a:r>
            <a:br>
              <a:rPr lang="en-GB" dirty="0">
                <a:solidFill>
                  <a:srgbClr val="FFFFFF"/>
                </a:solidFill>
              </a:rPr>
            </a:br>
            <a:endParaRPr lang="en-GB" dirty="0">
              <a:solidFill>
                <a:srgbClr val="FFFFFF"/>
              </a:solidFill>
            </a:endParaRPr>
          </a:p>
        </p:txBody>
      </p:sp>
      <p:sp>
        <p:nvSpPr>
          <p:cNvPr id="10" name="TextBox 9">
            <a:extLst>
              <a:ext uri="{FF2B5EF4-FFF2-40B4-BE49-F238E27FC236}">
                <a16:creationId xmlns:a16="http://schemas.microsoft.com/office/drawing/2014/main" id="{535B72F9-658F-6BFA-FA75-6107FBDB830E}"/>
              </a:ext>
            </a:extLst>
          </p:cNvPr>
          <p:cNvSpPr txBox="1"/>
          <p:nvPr/>
        </p:nvSpPr>
        <p:spPr>
          <a:xfrm>
            <a:off x="5468548" y="141203"/>
            <a:ext cx="6603379" cy="3539430"/>
          </a:xfrm>
          <a:prstGeom prst="rect">
            <a:avLst/>
          </a:prstGeom>
          <a:noFill/>
        </p:spPr>
        <p:txBody>
          <a:bodyPr wrap="square">
            <a:spAutoFit/>
          </a:bodyPr>
          <a:lstStyle/>
          <a:p>
            <a:r>
              <a:rPr lang="en-GB" sz="1400" dirty="0"/>
              <a:t>There are wide doorways to facilitate wheelchair access or those with limited mobility. In addition to developments in the physical environment we can provide the following dependent on the level of need: </a:t>
            </a:r>
          </a:p>
          <a:p>
            <a:r>
              <a:rPr lang="en-GB" sz="1400" dirty="0"/>
              <a:t>• Tailored equipment to support students with Occupational Therapist diagnosed needs, e.g. footstools for leg support. </a:t>
            </a:r>
          </a:p>
          <a:p>
            <a:r>
              <a:rPr lang="en-GB" sz="1400" dirty="0"/>
              <a:t>• Specialised seating for muscle support, via Occupational Therapist. </a:t>
            </a:r>
          </a:p>
          <a:p>
            <a:r>
              <a:rPr lang="en-GB" sz="1400" dirty="0"/>
              <a:t>• Netbooks for students with severe dysgraphia or dyspraxia needs. </a:t>
            </a:r>
          </a:p>
          <a:p>
            <a:r>
              <a:rPr lang="en-GB" sz="1400" dirty="0"/>
              <a:t>• Visual prompts, visual timetables, visual key fobs. </a:t>
            </a:r>
          </a:p>
          <a:p>
            <a:r>
              <a:rPr lang="en-GB" sz="1400" dirty="0"/>
              <a:t>• Colour coded timetables. </a:t>
            </a:r>
          </a:p>
          <a:p>
            <a:r>
              <a:rPr lang="en-GB" sz="1400" dirty="0"/>
              <a:t>• Coloured overlays and other support. </a:t>
            </a:r>
          </a:p>
          <a:p>
            <a:endParaRPr lang="en-GB" sz="1400" dirty="0"/>
          </a:p>
          <a:p>
            <a:r>
              <a:rPr lang="en-GB" sz="1400" dirty="0"/>
              <a:t>The college has a Accessibility Plan Policy which is updated regularly. The college uses this document in line with day to day feedback to ensure we meet, where possible, the needs of students in our care. Whilst the vast majority are able to fully access the school’s facilities, we are conscious that individual arrangements may need to be made, on occasion, to meet particular needs and therefore our approach remains flexible.</a:t>
            </a:r>
          </a:p>
        </p:txBody>
      </p:sp>
    </p:spTree>
    <p:extLst>
      <p:ext uri="{BB962C8B-B14F-4D97-AF65-F5344CB8AC3E}">
        <p14:creationId xmlns:p14="http://schemas.microsoft.com/office/powerpoint/2010/main" val="23838542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014E2B3070E83479A4E5913B9C939E7" ma:contentTypeVersion="10" ma:contentTypeDescription="Create a new document." ma:contentTypeScope="" ma:versionID="529c001b5d43705c8a576f77ddd39f54">
  <xsd:schema xmlns:xsd="http://www.w3.org/2001/XMLSchema" xmlns:xs="http://www.w3.org/2001/XMLSchema" xmlns:p="http://schemas.microsoft.com/office/2006/metadata/properties" xmlns:ns2="b78205e7-802a-453a-907b-c32580c1f560" targetNamespace="http://schemas.microsoft.com/office/2006/metadata/properties" ma:root="true" ma:fieldsID="b1d89150155a6da117a31db8c7b0465e" ns2:_="">
    <xsd:import namespace="b78205e7-802a-453a-907b-c32580c1f560"/>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8205e7-802a-453a-907b-c32580c1f5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763978ba-3397-4a3b-b1cc-a2318c41592f" ma:termSetId="09814cd3-568e-fe90-9814-8d621ff8fb84" ma:anchorId="fba54fb3-c3e1-fe81-a776-ca4b69148c4d" ma:open="true" ma:isKeyword="false">
      <xsd:complexType>
        <xsd:sequence>
          <xsd:element ref="pc:Terms" minOccurs="0" maxOccurs="1"/>
        </xsd:sequence>
      </xsd:complex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8205e7-802a-453a-907b-c32580c1f56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62E5D0-09E4-45D5-B7CD-938222B85998}">
  <ds:schemaRefs>
    <ds:schemaRef ds:uri="http://schemas.microsoft.com/sharepoint/v3/contenttype/forms"/>
  </ds:schemaRefs>
</ds:datastoreItem>
</file>

<file path=customXml/itemProps2.xml><?xml version="1.0" encoding="utf-8"?>
<ds:datastoreItem xmlns:ds="http://schemas.openxmlformats.org/officeDocument/2006/customXml" ds:itemID="{3F377DF0-88D3-4BED-B6B5-57F0AC299D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8205e7-802a-453a-907b-c32580c1f5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56DB5EC-31B3-4737-8B64-EBFC7B156CFB}">
  <ds:schemaRefs>
    <ds:schemaRef ds:uri="http://schemas.microsoft.com/office/2006/metadata/properties"/>
    <ds:schemaRef ds:uri="http://schemas.microsoft.com/office/infopath/2007/PartnerControls"/>
    <ds:schemaRef ds:uri="b78205e7-802a-453a-907b-c32580c1f560"/>
  </ds:schemaRefs>
</ds:datastoreItem>
</file>

<file path=docProps/app.xml><?xml version="1.0" encoding="utf-8"?>
<Properties xmlns="http://schemas.openxmlformats.org/officeDocument/2006/extended-properties" xmlns:vt="http://schemas.openxmlformats.org/officeDocument/2006/docPropsVTypes">
  <Template/>
  <TotalTime>568</TotalTime>
  <Words>5554</Words>
  <Application>Microsoft Office PowerPoint</Application>
  <PresentationFormat>Widescreen</PresentationFormat>
  <Paragraphs>532</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Road Primary and Nursery School  Primary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Aspire Learning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 Light-Rudland</dc:creator>
  <cp:lastModifiedBy>Frances Light-Rudland</cp:lastModifiedBy>
  <cp:revision>5</cp:revision>
  <dcterms:created xsi:type="dcterms:W3CDTF">2024-01-05T20:32:47Z</dcterms:created>
  <dcterms:modified xsi:type="dcterms:W3CDTF">2025-10-23T11:25:29Z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0x010100A014E2B3070E83479A4E5913B9C939E7</vt:lpwstr>
  </property>
</Properties>
</file>