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Lst>
  <p:notesMasterIdLst>
    <p:notesMasterId r:id="rId7"/>
  </p:notesMasterIdLst>
  <p:sldIdLst>
    <p:sldId id="258" r:id="rId5"/>
    <p:sldId id="257" r:id="rId6"/>
  </p:sldIdLst>
  <p:sldSz cx="12599988" cy="8496300"/>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677" userDrawn="1">
          <p15:clr>
            <a:srgbClr val="A4A3A4"/>
          </p15:clr>
        </p15:guide>
        <p15:guide id="2" pos="3969"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70DE51-241F-43F4-9C2A-6818DEA4B59A}" v="6" dt="2024-11-06T16:41:06.1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697" autoAdjust="0"/>
    <p:restoredTop sz="94660"/>
  </p:normalViewPr>
  <p:slideViewPr>
    <p:cSldViewPr snapToGrid="0">
      <p:cViewPr varScale="1">
        <p:scale>
          <a:sx n="50" d="100"/>
          <a:sy n="50" d="100"/>
        </p:scale>
        <p:origin x="1040" y="52"/>
      </p:cViewPr>
      <p:guideLst>
        <p:guide orient="horz" pos="2677"/>
        <p:guide pos="396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179484" y="0"/>
            <a:ext cx="3962400" cy="344091"/>
          </a:xfrm>
          <a:prstGeom prst="rect">
            <a:avLst/>
          </a:prstGeom>
        </p:spPr>
        <p:txBody>
          <a:bodyPr vert="horz" lIns="91440" tIns="45720" rIns="91440" bIns="45720" rtlCol="0"/>
          <a:lstStyle>
            <a:lvl1pPr algn="r">
              <a:defRPr sz="1200"/>
            </a:lvl1pPr>
          </a:lstStyle>
          <a:p>
            <a:fld id="{831ACE20-A9DD-4354-AF92-87820B92033C}" type="datetimeFigureOut">
              <a:rPr lang="en-GB" smtClean="0"/>
              <a:t>19/11/2024</a:t>
            </a:fld>
            <a:endParaRPr lang="en-GB"/>
          </a:p>
        </p:txBody>
      </p:sp>
      <p:sp>
        <p:nvSpPr>
          <p:cNvPr id="4" name="Slide Image Placeholder 3"/>
          <p:cNvSpPr>
            <a:spLocks noGrp="1" noRot="1" noChangeAspect="1"/>
          </p:cNvSpPr>
          <p:nvPr>
            <p:ph type="sldImg" idx="2"/>
          </p:nvPr>
        </p:nvSpPr>
        <p:spPr>
          <a:xfrm>
            <a:off x="2855913" y="857250"/>
            <a:ext cx="3432175" cy="2314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D5D621C0-5E70-4648-9F0C-E1031C21B6F0}" type="slidenum">
              <a:rPr lang="en-GB" smtClean="0"/>
              <a:t>‹#›</a:t>
            </a:fld>
            <a:endParaRPr lang="en-GB"/>
          </a:p>
        </p:txBody>
      </p:sp>
    </p:spTree>
    <p:extLst>
      <p:ext uri="{BB962C8B-B14F-4D97-AF65-F5344CB8AC3E}">
        <p14:creationId xmlns:p14="http://schemas.microsoft.com/office/powerpoint/2010/main" val="1802785446"/>
      </p:ext>
    </p:extLst>
  </p:cSld>
  <p:clrMap bg1="lt1" tx1="dk1" bg2="lt2" tx2="dk2" accent1="accent1" accent2="accent2" accent3="accent3" accent4="accent4" accent5="accent5" accent6="accent6" hlink="hlink" folHlink="folHlink"/>
  <p:notesStyle>
    <a:lvl1pPr marL="0" algn="l" defTabSz="950336" rtl="0" eaLnBrk="1" latinLnBrk="0" hangingPunct="1">
      <a:defRPr sz="1247" kern="1200">
        <a:solidFill>
          <a:schemeClr val="tx1"/>
        </a:solidFill>
        <a:latin typeface="+mn-lt"/>
        <a:ea typeface="+mn-ea"/>
        <a:cs typeface="+mn-cs"/>
      </a:defRPr>
    </a:lvl1pPr>
    <a:lvl2pPr marL="475168" algn="l" defTabSz="950336" rtl="0" eaLnBrk="1" latinLnBrk="0" hangingPunct="1">
      <a:defRPr sz="1247" kern="1200">
        <a:solidFill>
          <a:schemeClr val="tx1"/>
        </a:solidFill>
        <a:latin typeface="+mn-lt"/>
        <a:ea typeface="+mn-ea"/>
        <a:cs typeface="+mn-cs"/>
      </a:defRPr>
    </a:lvl2pPr>
    <a:lvl3pPr marL="950336" algn="l" defTabSz="950336" rtl="0" eaLnBrk="1" latinLnBrk="0" hangingPunct="1">
      <a:defRPr sz="1247" kern="1200">
        <a:solidFill>
          <a:schemeClr val="tx1"/>
        </a:solidFill>
        <a:latin typeface="+mn-lt"/>
        <a:ea typeface="+mn-ea"/>
        <a:cs typeface="+mn-cs"/>
      </a:defRPr>
    </a:lvl3pPr>
    <a:lvl4pPr marL="1425504" algn="l" defTabSz="950336" rtl="0" eaLnBrk="1" latinLnBrk="0" hangingPunct="1">
      <a:defRPr sz="1247" kern="1200">
        <a:solidFill>
          <a:schemeClr val="tx1"/>
        </a:solidFill>
        <a:latin typeface="+mn-lt"/>
        <a:ea typeface="+mn-ea"/>
        <a:cs typeface="+mn-cs"/>
      </a:defRPr>
    </a:lvl4pPr>
    <a:lvl5pPr marL="1900672" algn="l" defTabSz="950336" rtl="0" eaLnBrk="1" latinLnBrk="0" hangingPunct="1">
      <a:defRPr sz="1247" kern="1200">
        <a:solidFill>
          <a:schemeClr val="tx1"/>
        </a:solidFill>
        <a:latin typeface="+mn-lt"/>
        <a:ea typeface="+mn-ea"/>
        <a:cs typeface="+mn-cs"/>
      </a:defRPr>
    </a:lvl5pPr>
    <a:lvl6pPr marL="2375840" algn="l" defTabSz="950336" rtl="0" eaLnBrk="1" latinLnBrk="0" hangingPunct="1">
      <a:defRPr sz="1247" kern="1200">
        <a:solidFill>
          <a:schemeClr val="tx1"/>
        </a:solidFill>
        <a:latin typeface="+mn-lt"/>
        <a:ea typeface="+mn-ea"/>
        <a:cs typeface="+mn-cs"/>
      </a:defRPr>
    </a:lvl6pPr>
    <a:lvl7pPr marL="2851008" algn="l" defTabSz="950336" rtl="0" eaLnBrk="1" latinLnBrk="0" hangingPunct="1">
      <a:defRPr sz="1247" kern="1200">
        <a:solidFill>
          <a:schemeClr val="tx1"/>
        </a:solidFill>
        <a:latin typeface="+mn-lt"/>
        <a:ea typeface="+mn-ea"/>
        <a:cs typeface="+mn-cs"/>
      </a:defRPr>
    </a:lvl7pPr>
    <a:lvl8pPr marL="3326176" algn="l" defTabSz="950336" rtl="0" eaLnBrk="1" latinLnBrk="0" hangingPunct="1">
      <a:defRPr sz="1247" kern="1200">
        <a:solidFill>
          <a:schemeClr val="tx1"/>
        </a:solidFill>
        <a:latin typeface="+mn-lt"/>
        <a:ea typeface="+mn-ea"/>
        <a:cs typeface="+mn-cs"/>
      </a:defRPr>
    </a:lvl8pPr>
    <a:lvl9pPr marL="3801344" algn="l" defTabSz="950336" rtl="0" eaLnBrk="1" latinLnBrk="0" hangingPunct="1">
      <a:defRPr sz="1247"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44999" y="1390483"/>
            <a:ext cx="10709990" cy="2957971"/>
          </a:xfrm>
        </p:spPr>
        <p:txBody>
          <a:bodyPr anchor="b"/>
          <a:lstStyle>
            <a:lvl1pPr algn="ctr">
              <a:defRPr sz="7433"/>
            </a:lvl1pPr>
          </a:lstStyle>
          <a:p>
            <a:r>
              <a:rPr lang="en-US"/>
              <a:t>Click to edit Master title style</a:t>
            </a:r>
            <a:endParaRPr lang="en-US" dirty="0"/>
          </a:p>
        </p:txBody>
      </p:sp>
      <p:sp>
        <p:nvSpPr>
          <p:cNvPr id="3" name="Subtitle 2"/>
          <p:cNvSpPr>
            <a:spLocks noGrp="1"/>
          </p:cNvSpPr>
          <p:nvPr>
            <p:ph type="subTitle" idx="1"/>
          </p:nvPr>
        </p:nvSpPr>
        <p:spPr>
          <a:xfrm>
            <a:off x="1574999" y="4462525"/>
            <a:ext cx="9449991" cy="2051305"/>
          </a:xfrm>
        </p:spPr>
        <p:txBody>
          <a:bodyPr/>
          <a:lstStyle>
            <a:lvl1pPr marL="0" indent="0" algn="ctr">
              <a:buNone/>
              <a:defRPr sz="2973"/>
            </a:lvl1pPr>
            <a:lvl2pPr marL="566425" indent="0" algn="ctr">
              <a:buNone/>
              <a:defRPr sz="2478"/>
            </a:lvl2pPr>
            <a:lvl3pPr marL="1132850" indent="0" algn="ctr">
              <a:buNone/>
              <a:defRPr sz="2230"/>
            </a:lvl3pPr>
            <a:lvl4pPr marL="1699275" indent="0" algn="ctr">
              <a:buNone/>
              <a:defRPr sz="1982"/>
            </a:lvl4pPr>
            <a:lvl5pPr marL="2265700" indent="0" algn="ctr">
              <a:buNone/>
              <a:defRPr sz="1982"/>
            </a:lvl5pPr>
            <a:lvl6pPr marL="2832125" indent="0" algn="ctr">
              <a:buNone/>
              <a:defRPr sz="1982"/>
            </a:lvl6pPr>
            <a:lvl7pPr marL="3398550" indent="0" algn="ctr">
              <a:buNone/>
              <a:defRPr sz="1982"/>
            </a:lvl7pPr>
            <a:lvl8pPr marL="3964976" indent="0" algn="ctr">
              <a:buNone/>
              <a:defRPr sz="1982"/>
            </a:lvl8pPr>
            <a:lvl9pPr marL="4531401" indent="0" algn="ctr">
              <a:buNone/>
              <a:defRPr sz="1982"/>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AA656C8-D5C0-48E0-949C-FE26AD9C6B98}" type="datetimeFigureOut">
              <a:rPr lang="en-GB" smtClean="0"/>
              <a:t>19/11/2024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013DD0-318A-4972-A1DB-06B44A5839DD}" type="slidenum">
              <a:rPr lang="en-GB" smtClean="0"/>
              <a:t>‹#›</a:t>
            </a:fld>
            <a:endParaRPr lang="en-GB"/>
          </a:p>
        </p:txBody>
      </p:sp>
    </p:spTree>
    <p:extLst>
      <p:ext uri="{BB962C8B-B14F-4D97-AF65-F5344CB8AC3E}">
        <p14:creationId xmlns:p14="http://schemas.microsoft.com/office/powerpoint/2010/main" val="28037334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AA656C8-D5C0-48E0-949C-FE26AD9C6B98}" type="datetimeFigureOut">
              <a:rPr lang="en-GB" smtClean="0"/>
              <a:t>19/11/2024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013DD0-318A-4972-A1DB-06B44A5839DD}" type="slidenum">
              <a:rPr lang="en-GB" smtClean="0"/>
              <a:t>‹#›</a:t>
            </a:fld>
            <a:endParaRPr lang="en-GB"/>
          </a:p>
        </p:txBody>
      </p:sp>
    </p:spTree>
    <p:extLst>
      <p:ext uri="{BB962C8B-B14F-4D97-AF65-F5344CB8AC3E}">
        <p14:creationId xmlns:p14="http://schemas.microsoft.com/office/powerpoint/2010/main" val="22276591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59687" y="2118177"/>
            <a:ext cx="10867490" cy="3534224"/>
          </a:xfrm>
        </p:spPr>
        <p:txBody>
          <a:bodyPr anchor="b"/>
          <a:lstStyle>
            <a:lvl1pPr>
              <a:defRPr sz="7433"/>
            </a:lvl1pPr>
          </a:lstStyle>
          <a:p>
            <a:r>
              <a:rPr lang="en-US"/>
              <a:t>Click to edit Master title style</a:t>
            </a:r>
            <a:endParaRPr lang="en-US" dirty="0"/>
          </a:p>
        </p:txBody>
      </p:sp>
      <p:sp>
        <p:nvSpPr>
          <p:cNvPr id="3" name="Text Placeholder 2"/>
          <p:cNvSpPr>
            <a:spLocks noGrp="1"/>
          </p:cNvSpPr>
          <p:nvPr>
            <p:ph type="body" idx="1"/>
          </p:nvPr>
        </p:nvSpPr>
        <p:spPr>
          <a:xfrm>
            <a:off x="859687" y="5685837"/>
            <a:ext cx="10867490" cy="1858565"/>
          </a:xfrm>
        </p:spPr>
        <p:txBody>
          <a:bodyPr/>
          <a:lstStyle>
            <a:lvl1pPr marL="0" indent="0">
              <a:buNone/>
              <a:defRPr sz="2973">
                <a:solidFill>
                  <a:schemeClr val="tx1">
                    <a:tint val="82000"/>
                  </a:schemeClr>
                </a:solidFill>
              </a:defRPr>
            </a:lvl1pPr>
            <a:lvl2pPr marL="566425" indent="0">
              <a:buNone/>
              <a:defRPr sz="2478">
                <a:solidFill>
                  <a:schemeClr val="tx1">
                    <a:tint val="82000"/>
                  </a:schemeClr>
                </a:solidFill>
              </a:defRPr>
            </a:lvl2pPr>
            <a:lvl3pPr marL="1132850" indent="0">
              <a:buNone/>
              <a:defRPr sz="2230">
                <a:solidFill>
                  <a:schemeClr val="tx1">
                    <a:tint val="82000"/>
                  </a:schemeClr>
                </a:solidFill>
              </a:defRPr>
            </a:lvl3pPr>
            <a:lvl4pPr marL="1699275" indent="0">
              <a:buNone/>
              <a:defRPr sz="1982">
                <a:solidFill>
                  <a:schemeClr val="tx1">
                    <a:tint val="82000"/>
                  </a:schemeClr>
                </a:solidFill>
              </a:defRPr>
            </a:lvl4pPr>
            <a:lvl5pPr marL="2265700" indent="0">
              <a:buNone/>
              <a:defRPr sz="1982">
                <a:solidFill>
                  <a:schemeClr val="tx1">
                    <a:tint val="82000"/>
                  </a:schemeClr>
                </a:solidFill>
              </a:defRPr>
            </a:lvl5pPr>
            <a:lvl6pPr marL="2832125" indent="0">
              <a:buNone/>
              <a:defRPr sz="1982">
                <a:solidFill>
                  <a:schemeClr val="tx1">
                    <a:tint val="82000"/>
                  </a:schemeClr>
                </a:solidFill>
              </a:defRPr>
            </a:lvl6pPr>
            <a:lvl7pPr marL="3398550" indent="0">
              <a:buNone/>
              <a:defRPr sz="1982">
                <a:solidFill>
                  <a:schemeClr val="tx1">
                    <a:tint val="82000"/>
                  </a:schemeClr>
                </a:solidFill>
              </a:defRPr>
            </a:lvl7pPr>
            <a:lvl8pPr marL="3964976" indent="0">
              <a:buNone/>
              <a:defRPr sz="1982">
                <a:solidFill>
                  <a:schemeClr val="tx1">
                    <a:tint val="82000"/>
                  </a:schemeClr>
                </a:solidFill>
              </a:defRPr>
            </a:lvl8pPr>
            <a:lvl9pPr marL="4531401" indent="0">
              <a:buNone/>
              <a:defRPr sz="1982">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AA656C8-D5C0-48E0-949C-FE26AD9C6B98}" type="datetimeFigureOut">
              <a:rPr lang="en-GB" smtClean="0"/>
              <a:t>19/11/2024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013DD0-318A-4972-A1DB-06B44A5839DD}" type="slidenum">
              <a:rPr lang="en-GB" smtClean="0"/>
              <a:t>‹#›</a:t>
            </a:fld>
            <a:endParaRPr lang="en-GB"/>
          </a:p>
        </p:txBody>
      </p:sp>
    </p:spTree>
    <p:extLst>
      <p:ext uri="{BB962C8B-B14F-4D97-AF65-F5344CB8AC3E}">
        <p14:creationId xmlns:p14="http://schemas.microsoft.com/office/powerpoint/2010/main" val="651150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66249" y="2261747"/>
            <a:ext cx="5354995" cy="53908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8744" y="2261747"/>
            <a:ext cx="5354995" cy="53908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AA656C8-D5C0-48E0-949C-FE26AD9C6B98}" type="datetimeFigureOut">
              <a:rPr lang="en-GB" smtClean="0"/>
              <a:t>19/11/2024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013DD0-318A-4972-A1DB-06B44A5839DD}" type="slidenum">
              <a:rPr lang="en-GB" smtClean="0"/>
              <a:t>‹#›</a:t>
            </a:fld>
            <a:endParaRPr lang="en-GB"/>
          </a:p>
        </p:txBody>
      </p:sp>
    </p:spTree>
    <p:extLst>
      <p:ext uri="{BB962C8B-B14F-4D97-AF65-F5344CB8AC3E}">
        <p14:creationId xmlns:p14="http://schemas.microsoft.com/office/powerpoint/2010/main" val="2792584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67890" y="452351"/>
            <a:ext cx="10867490" cy="1642225"/>
          </a:xfrm>
        </p:spPr>
        <p:txBody>
          <a:bodyPr/>
          <a:lstStyle/>
          <a:p>
            <a:r>
              <a:rPr lang="en-US"/>
              <a:t>Click to edit Master title style</a:t>
            </a:r>
            <a:endParaRPr lang="en-US" dirty="0"/>
          </a:p>
        </p:txBody>
      </p:sp>
      <p:sp>
        <p:nvSpPr>
          <p:cNvPr id="3" name="Text Placeholder 2"/>
          <p:cNvSpPr>
            <a:spLocks noGrp="1"/>
          </p:cNvSpPr>
          <p:nvPr>
            <p:ph type="body" idx="1"/>
          </p:nvPr>
        </p:nvSpPr>
        <p:spPr>
          <a:xfrm>
            <a:off x="867892" y="2082774"/>
            <a:ext cx="5330385" cy="1020735"/>
          </a:xfrm>
        </p:spPr>
        <p:txBody>
          <a:bodyPr anchor="b"/>
          <a:lstStyle>
            <a:lvl1pPr marL="0" indent="0">
              <a:buNone/>
              <a:defRPr sz="2973" b="1"/>
            </a:lvl1pPr>
            <a:lvl2pPr marL="566425" indent="0">
              <a:buNone/>
              <a:defRPr sz="2478" b="1"/>
            </a:lvl2pPr>
            <a:lvl3pPr marL="1132850" indent="0">
              <a:buNone/>
              <a:defRPr sz="2230" b="1"/>
            </a:lvl3pPr>
            <a:lvl4pPr marL="1699275" indent="0">
              <a:buNone/>
              <a:defRPr sz="1982" b="1"/>
            </a:lvl4pPr>
            <a:lvl5pPr marL="2265700" indent="0">
              <a:buNone/>
              <a:defRPr sz="1982" b="1"/>
            </a:lvl5pPr>
            <a:lvl6pPr marL="2832125" indent="0">
              <a:buNone/>
              <a:defRPr sz="1982" b="1"/>
            </a:lvl6pPr>
            <a:lvl7pPr marL="3398550" indent="0">
              <a:buNone/>
              <a:defRPr sz="1982" b="1"/>
            </a:lvl7pPr>
            <a:lvl8pPr marL="3964976" indent="0">
              <a:buNone/>
              <a:defRPr sz="1982" b="1"/>
            </a:lvl8pPr>
            <a:lvl9pPr marL="4531401" indent="0">
              <a:buNone/>
              <a:defRPr sz="1982" b="1"/>
            </a:lvl9pPr>
          </a:lstStyle>
          <a:p>
            <a:pPr lvl="0"/>
            <a:r>
              <a:rPr lang="en-US"/>
              <a:t>Click to edit Master text styles</a:t>
            </a:r>
          </a:p>
        </p:txBody>
      </p:sp>
      <p:sp>
        <p:nvSpPr>
          <p:cNvPr id="4" name="Content Placeholder 3"/>
          <p:cNvSpPr>
            <a:spLocks noGrp="1"/>
          </p:cNvSpPr>
          <p:nvPr>
            <p:ph sz="half" idx="2"/>
          </p:nvPr>
        </p:nvSpPr>
        <p:spPr>
          <a:xfrm>
            <a:off x="867892" y="3103510"/>
            <a:ext cx="5330385" cy="45647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8745" y="2082774"/>
            <a:ext cx="5356636" cy="1020735"/>
          </a:xfrm>
        </p:spPr>
        <p:txBody>
          <a:bodyPr anchor="b"/>
          <a:lstStyle>
            <a:lvl1pPr marL="0" indent="0">
              <a:buNone/>
              <a:defRPr sz="2973" b="1"/>
            </a:lvl1pPr>
            <a:lvl2pPr marL="566425" indent="0">
              <a:buNone/>
              <a:defRPr sz="2478" b="1"/>
            </a:lvl2pPr>
            <a:lvl3pPr marL="1132850" indent="0">
              <a:buNone/>
              <a:defRPr sz="2230" b="1"/>
            </a:lvl3pPr>
            <a:lvl4pPr marL="1699275" indent="0">
              <a:buNone/>
              <a:defRPr sz="1982" b="1"/>
            </a:lvl4pPr>
            <a:lvl5pPr marL="2265700" indent="0">
              <a:buNone/>
              <a:defRPr sz="1982" b="1"/>
            </a:lvl5pPr>
            <a:lvl6pPr marL="2832125" indent="0">
              <a:buNone/>
              <a:defRPr sz="1982" b="1"/>
            </a:lvl6pPr>
            <a:lvl7pPr marL="3398550" indent="0">
              <a:buNone/>
              <a:defRPr sz="1982" b="1"/>
            </a:lvl7pPr>
            <a:lvl8pPr marL="3964976" indent="0">
              <a:buNone/>
              <a:defRPr sz="1982" b="1"/>
            </a:lvl8pPr>
            <a:lvl9pPr marL="4531401" indent="0">
              <a:buNone/>
              <a:defRPr sz="1982" b="1"/>
            </a:lvl9pPr>
          </a:lstStyle>
          <a:p>
            <a:pPr lvl="0"/>
            <a:r>
              <a:rPr lang="en-US"/>
              <a:t>Click to edit Master text styles</a:t>
            </a:r>
          </a:p>
        </p:txBody>
      </p:sp>
      <p:sp>
        <p:nvSpPr>
          <p:cNvPr id="6" name="Content Placeholder 5"/>
          <p:cNvSpPr>
            <a:spLocks noGrp="1"/>
          </p:cNvSpPr>
          <p:nvPr>
            <p:ph sz="quarter" idx="4"/>
          </p:nvPr>
        </p:nvSpPr>
        <p:spPr>
          <a:xfrm>
            <a:off x="6378745" y="3103510"/>
            <a:ext cx="5356636" cy="45647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AA656C8-D5C0-48E0-949C-FE26AD9C6B98}" type="datetimeFigureOut">
              <a:rPr lang="en-GB" smtClean="0"/>
              <a:t>19/11/2024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4013DD0-318A-4972-A1DB-06B44A5839DD}" type="slidenum">
              <a:rPr lang="en-GB" smtClean="0"/>
              <a:t>‹#›</a:t>
            </a:fld>
            <a:endParaRPr lang="en-GB"/>
          </a:p>
        </p:txBody>
      </p:sp>
    </p:spTree>
    <p:extLst>
      <p:ext uri="{BB962C8B-B14F-4D97-AF65-F5344CB8AC3E}">
        <p14:creationId xmlns:p14="http://schemas.microsoft.com/office/powerpoint/2010/main" val="327887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AA656C8-D5C0-48E0-949C-FE26AD9C6B98}" type="datetimeFigureOut">
              <a:rPr lang="en-GB" smtClean="0"/>
              <a:t>19/11/2024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4013DD0-318A-4972-A1DB-06B44A5839DD}" type="slidenum">
              <a:rPr lang="en-GB" smtClean="0"/>
              <a:t>‹#›</a:t>
            </a:fld>
            <a:endParaRPr lang="en-GB"/>
          </a:p>
        </p:txBody>
      </p:sp>
    </p:spTree>
    <p:extLst>
      <p:ext uri="{BB962C8B-B14F-4D97-AF65-F5344CB8AC3E}">
        <p14:creationId xmlns:p14="http://schemas.microsoft.com/office/powerpoint/2010/main" val="34106978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A656C8-D5C0-48E0-949C-FE26AD9C6B98}" type="datetimeFigureOut">
              <a:rPr lang="en-GB" smtClean="0"/>
              <a:t>19/11/2024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4013DD0-318A-4972-A1DB-06B44A5839DD}" type="slidenum">
              <a:rPr lang="en-GB" smtClean="0"/>
              <a:t>‹#›</a:t>
            </a:fld>
            <a:endParaRPr lang="en-GB"/>
          </a:p>
        </p:txBody>
      </p:sp>
    </p:spTree>
    <p:extLst>
      <p:ext uri="{BB962C8B-B14F-4D97-AF65-F5344CB8AC3E}">
        <p14:creationId xmlns:p14="http://schemas.microsoft.com/office/powerpoint/2010/main" val="2463904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7890" y="566420"/>
            <a:ext cx="4063824" cy="1982470"/>
          </a:xfrm>
        </p:spPr>
        <p:txBody>
          <a:bodyPr anchor="b"/>
          <a:lstStyle>
            <a:lvl1pPr>
              <a:defRPr sz="3964"/>
            </a:lvl1pPr>
          </a:lstStyle>
          <a:p>
            <a:r>
              <a:rPr lang="en-US"/>
              <a:t>Click to edit Master title style</a:t>
            </a:r>
            <a:endParaRPr lang="en-US" dirty="0"/>
          </a:p>
        </p:txBody>
      </p:sp>
      <p:sp>
        <p:nvSpPr>
          <p:cNvPr id="3" name="Content Placeholder 2"/>
          <p:cNvSpPr>
            <a:spLocks noGrp="1"/>
          </p:cNvSpPr>
          <p:nvPr>
            <p:ph idx="1"/>
          </p:nvPr>
        </p:nvSpPr>
        <p:spPr>
          <a:xfrm>
            <a:off x="5356636" y="1223312"/>
            <a:ext cx="6378744" cy="6037880"/>
          </a:xfrm>
        </p:spPr>
        <p:txBody>
          <a:bodyPr/>
          <a:lstStyle>
            <a:lvl1pPr>
              <a:defRPr sz="3964"/>
            </a:lvl1pPr>
            <a:lvl2pPr>
              <a:defRPr sz="3469"/>
            </a:lvl2pPr>
            <a:lvl3pPr>
              <a:defRPr sz="2973"/>
            </a:lvl3pPr>
            <a:lvl4pPr>
              <a:defRPr sz="2478"/>
            </a:lvl4pPr>
            <a:lvl5pPr>
              <a:defRPr sz="2478"/>
            </a:lvl5pPr>
            <a:lvl6pPr>
              <a:defRPr sz="2478"/>
            </a:lvl6pPr>
            <a:lvl7pPr>
              <a:defRPr sz="2478"/>
            </a:lvl7pPr>
            <a:lvl8pPr>
              <a:defRPr sz="2478"/>
            </a:lvl8pPr>
            <a:lvl9pPr>
              <a:defRPr sz="247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7890" y="2548890"/>
            <a:ext cx="4063824" cy="4722134"/>
          </a:xfrm>
        </p:spPr>
        <p:txBody>
          <a:bodyPr/>
          <a:lstStyle>
            <a:lvl1pPr marL="0" indent="0">
              <a:buNone/>
              <a:defRPr sz="1982"/>
            </a:lvl1pPr>
            <a:lvl2pPr marL="566425" indent="0">
              <a:buNone/>
              <a:defRPr sz="1734"/>
            </a:lvl2pPr>
            <a:lvl3pPr marL="1132850" indent="0">
              <a:buNone/>
              <a:defRPr sz="1487"/>
            </a:lvl3pPr>
            <a:lvl4pPr marL="1699275" indent="0">
              <a:buNone/>
              <a:defRPr sz="1239"/>
            </a:lvl4pPr>
            <a:lvl5pPr marL="2265700" indent="0">
              <a:buNone/>
              <a:defRPr sz="1239"/>
            </a:lvl5pPr>
            <a:lvl6pPr marL="2832125" indent="0">
              <a:buNone/>
              <a:defRPr sz="1239"/>
            </a:lvl6pPr>
            <a:lvl7pPr marL="3398550" indent="0">
              <a:buNone/>
              <a:defRPr sz="1239"/>
            </a:lvl7pPr>
            <a:lvl8pPr marL="3964976" indent="0">
              <a:buNone/>
              <a:defRPr sz="1239"/>
            </a:lvl8pPr>
            <a:lvl9pPr marL="4531401" indent="0">
              <a:buNone/>
              <a:defRPr sz="1239"/>
            </a:lvl9pPr>
          </a:lstStyle>
          <a:p>
            <a:pPr lvl="0"/>
            <a:r>
              <a:rPr lang="en-US"/>
              <a:t>Click to edit Master text styles</a:t>
            </a:r>
          </a:p>
        </p:txBody>
      </p:sp>
      <p:sp>
        <p:nvSpPr>
          <p:cNvPr id="5" name="Date Placeholder 4"/>
          <p:cNvSpPr>
            <a:spLocks noGrp="1"/>
          </p:cNvSpPr>
          <p:nvPr>
            <p:ph type="dt" sz="half" idx="10"/>
          </p:nvPr>
        </p:nvSpPr>
        <p:spPr/>
        <p:txBody>
          <a:bodyPr/>
          <a:lstStyle/>
          <a:p>
            <a:fld id="{2AA656C8-D5C0-48E0-949C-FE26AD9C6B98}" type="datetimeFigureOut">
              <a:rPr lang="en-GB" smtClean="0"/>
              <a:t>19/11/2024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013DD0-318A-4972-A1DB-06B44A5839DD}" type="slidenum">
              <a:rPr lang="en-GB" smtClean="0"/>
              <a:t>‹#›</a:t>
            </a:fld>
            <a:endParaRPr lang="en-GB"/>
          </a:p>
        </p:txBody>
      </p:sp>
    </p:spTree>
    <p:extLst>
      <p:ext uri="{BB962C8B-B14F-4D97-AF65-F5344CB8AC3E}">
        <p14:creationId xmlns:p14="http://schemas.microsoft.com/office/powerpoint/2010/main" val="10745162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7890" y="566420"/>
            <a:ext cx="4063824" cy="1982470"/>
          </a:xfrm>
        </p:spPr>
        <p:txBody>
          <a:bodyPr anchor="b"/>
          <a:lstStyle>
            <a:lvl1pPr>
              <a:defRPr sz="3964"/>
            </a:lvl1pPr>
          </a:lstStyle>
          <a:p>
            <a:r>
              <a:rPr lang="en-US"/>
              <a:t>Click to edit Master title style</a:t>
            </a:r>
            <a:endParaRPr lang="en-US" dirty="0"/>
          </a:p>
        </p:txBody>
      </p:sp>
      <p:sp>
        <p:nvSpPr>
          <p:cNvPr id="3" name="Picture Placeholder 2"/>
          <p:cNvSpPr>
            <a:spLocks noGrp="1" noChangeAspect="1"/>
          </p:cNvSpPr>
          <p:nvPr>
            <p:ph type="pic" idx="1"/>
          </p:nvPr>
        </p:nvSpPr>
        <p:spPr>
          <a:xfrm>
            <a:off x="5356636" y="1223312"/>
            <a:ext cx="6378744" cy="6037880"/>
          </a:xfrm>
        </p:spPr>
        <p:txBody>
          <a:bodyPr anchor="t"/>
          <a:lstStyle>
            <a:lvl1pPr marL="0" indent="0">
              <a:buNone/>
              <a:defRPr sz="3964"/>
            </a:lvl1pPr>
            <a:lvl2pPr marL="566425" indent="0">
              <a:buNone/>
              <a:defRPr sz="3469"/>
            </a:lvl2pPr>
            <a:lvl3pPr marL="1132850" indent="0">
              <a:buNone/>
              <a:defRPr sz="2973"/>
            </a:lvl3pPr>
            <a:lvl4pPr marL="1699275" indent="0">
              <a:buNone/>
              <a:defRPr sz="2478"/>
            </a:lvl4pPr>
            <a:lvl5pPr marL="2265700" indent="0">
              <a:buNone/>
              <a:defRPr sz="2478"/>
            </a:lvl5pPr>
            <a:lvl6pPr marL="2832125" indent="0">
              <a:buNone/>
              <a:defRPr sz="2478"/>
            </a:lvl6pPr>
            <a:lvl7pPr marL="3398550" indent="0">
              <a:buNone/>
              <a:defRPr sz="2478"/>
            </a:lvl7pPr>
            <a:lvl8pPr marL="3964976" indent="0">
              <a:buNone/>
              <a:defRPr sz="2478"/>
            </a:lvl8pPr>
            <a:lvl9pPr marL="4531401" indent="0">
              <a:buNone/>
              <a:defRPr sz="2478"/>
            </a:lvl9pPr>
          </a:lstStyle>
          <a:p>
            <a:r>
              <a:rPr lang="en-US"/>
              <a:t>Click icon to add picture</a:t>
            </a:r>
            <a:endParaRPr lang="en-US" dirty="0"/>
          </a:p>
        </p:txBody>
      </p:sp>
      <p:sp>
        <p:nvSpPr>
          <p:cNvPr id="4" name="Text Placeholder 3"/>
          <p:cNvSpPr>
            <a:spLocks noGrp="1"/>
          </p:cNvSpPr>
          <p:nvPr>
            <p:ph type="body" sz="half" idx="2"/>
          </p:nvPr>
        </p:nvSpPr>
        <p:spPr>
          <a:xfrm>
            <a:off x="867890" y="2548890"/>
            <a:ext cx="4063824" cy="4722134"/>
          </a:xfrm>
        </p:spPr>
        <p:txBody>
          <a:bodyPr/>
          <a:lstStyle>
            <a:lvl1pPr marL="0" indent="0">
              <a:buNone/>
              <a:defRPr sz="1982"/>
            </a:lvl1pPr>
            <a:lvl2pPr marL="566425" indent="0">
              <a:buNone/>
              <a:defRPr sz="1734"/>
            </a:lvl2pPr>
            <a:lvl3pPr marL="1132850" indent="0">
              <a:buNone/>
              <a:defRPr sz="1487"/>
            </a:lvl3pPr>
            <a:lvl4pPr marL="1699275" indent="0">
              <a:buNone/>
              <a:defRPr sz="1239"/>
            </a:lvl4pPr>
            <a:lvl5pPr marL="2265700" indent="0">
              <a:buNone/>
              <a:defRPr sz="1239"/>
            </a:lvl5pPr>
            <a:lvl6pPr marL="2832125" indent="0">
              <a:buNone/>
              <a:defRPr sz="1239"/>
            </a:lvl6pPr>
            <a:lvl7pPr marL="3398550" indent="0">
              <a:buNone/>
              <a:defRPr sz="1239"/>
            </a:lvl7pPr>
            <a:lvl8pPr marL="3964976" indent="0">
              <a:buNone/>
              <a:defRPr sz="1239"/>
            </a:lvl8pPr>
            <a:lvl9pPr marL="4531401" indent="0">
              <a:buNone/>
              <a:defRPr sz="1239"/>
            </a:lvl9pPr>
          </a:lstStyle>
          <a:p>
            <a:pPr lvl="0"/>
            <a:r>
              <a:rPr lang="en-US"/>
              <a:t>Click to edit Master text styles</a:t>
            </a:r>
          </a:p>
        </p:txBody>
      </p:sp>
      <p:sp>
        <p:nvSpPr>
          <p:cNvPr id="5" name="Date Placeholder 4"/>
          <p:cNvSpPr>
            <a:spLocks noGrp="1"/>
          </p:cNvSpPr>
          <p:nvPr>
            <p:ph type="dt" sz="half" idx="10"/>
          </p:nvPr>
        </p:nvSpPr>
        <p:spPr/>
        <p:txBody>
          <a:bodyPr/>
          <a:lstStyle/>
          <a:p>
            <a:fld id="{2AA656C8-D5C0-48E0-949C-FE26AD9C6B98}" type="datetimeFigureOut">
              <a:rPr lang="en-GB" smtClean="0"/>
              <a:t>19/11/2024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013DD0-318A-4972-A1DB-06B44A5839DD}" type="slidenum">
              <a:rPr lang="en-GB" smtClean="0"/>
              <a:t>‹#›</a:t>
            </a:fld>
            <a:endParaRPr lang="en-GB"/>
          </a:p>
        </p:txBody>
      </p:sp>
    </p:spTree>
    <p:extLst>
      <p:ext uri="{BB962C8B-B14F-4D97-AF65-F5344CB8AC3E}">
        <p14:creationId xmlns:p14="http://schemas.microsoft.com/office/powerpoint/2010/main" val="14317339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AA656C8-D5C0-48E0-949C-FE26AD9C6B98}" type="datetimeFigureOut">
              <a:rPr lang="en-GB" smtClean="0"/>
              <a:t>19/11/2024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013DD0-318A-4972-A1DB-06B44A5839DD}" type="slidenum">
              <a:rPr lang="en-GB" smtClean="0"/>
              <a:t>‹#›</a:t>
            </a:fld>
            <a:endParaRPr lang="en-GB"/>
          </a:p>
        </p:txBody>
      </p:sp>
    </p:spTree>
    <p:extLst>
      <p:ext uri="{BB962C8B-B14F-4D97-AF65-F5344CB8AC3E}">
        <p14:creationId xmlns:p14="http://schemas.microsoft.com/office/powerpoint/2010/main" val="2171236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16867" y="452349"/>
            <a:ext cx="2716872" cy="72002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66250" y="452349"/>
            <a:ext cx="7993117" cy="72002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AA656C8-D5C0-48E0-949C-FE26AD9C6B98}" type="datetimeFigureOut">
              <a:rPr lang="en-GB" smtClean="0"/>
              <a:t>19/11/2024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013DD0-318A-4972-A1DB-06B44A5839DD}" type="slidenum">
              <a:rPr lang="en-GB" smtClean="0"/>
              <a:t>‹#›</a:t>
            </a:fld>
            <a:endParaRPr lang="en-GB"/>
          </a:p>
        </p:txBody>
      </p:sp>
    </p:spTree>
    <p:extLst>
      <p:ext uri="{BB962C8B-B14F-4D97-AF65-F5344CB8AC3E}">
        <p14:creationId xmlns:p14="http://schemas.microsoft.com/office/powerpoint/2010/main" val="11911543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66249" y="452351"/>
            <a:ext cx="10867490" cy="164222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66249" y="2261747"/>
            <a:ext cx="10867490" cy="53908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6249" y="7874813"/>
            <a:ext cx="2834997" cy="452349"/>
          </a:xfrm>
          <a:prstGeom prst="rect">
            <a:avLst/>
          </a:prstGeom>
        </p:spPr>
        <p:txBody>
          <a:bodyPr vert="horz" lIns="91440" tIns="45720" rIns="91440" bIns="45720" rtlCol="0" anchor="ctr"/>
          <a:lstStyle>
            <a:lvl1pPr algn="l">
              <a:defRPr sz="1487">
                <a:solidFill>
                  <a:schemeClr val="tx1">
                    <a:tint val="82000"/>
                  </a:schemeClr>
                </a:solidFill>
              </a:defRPr>
            </a:lvl1pPr>
          </a:lstStyle>
          <a:p>
            <a:fld id="{2AA656C8-D5C0-48E0-949C-FE26AD9C6B98}" type="datetimeFigureOut">
              <a:rPr lang="en-GB" smtClean="0"/>
              <a:t>19/11/2024</a:t>
            </a:fld>
            <a:endParaRPr lang="en-GB"/>
          </a:p>
        </p:txBody>
      </p:sp>
      <p:sp>
        <p:nvSpPr>
          <p:cNvPr id="5" name="Footer Placeholder 4"/>
          <p:cNvSpPr>
            <a:spLocks noGrp="1"/>
          </p:cNvSpPr>
          <p:nvPr>
            <p:ph type="ftr" sz="quarter" idx="3"/>
          </p:nvPr>
        </p:nvSpPr>
        <p:spPr>
          <a:xfrm>
            <a:off x="4173746" y="7874813"/>
            <a:ext cx="4252496" cy="452349"/>
          </a:xfrm>
          <a:prstGeom prst="rect">
            <a:avLst/>
          </a:prstGeom>
        </p:spPr>
        <p:txBody>
          <a:bodyPr vert="horz" lIns="91440" tIns="45720" rIns="91440" bIns="45720" rtlCol="0" anchor="ctr"/>
          <a:lstStyle>
            <a:lvl1pPr algn="ctr">
              <a:defRPr sz="1487">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898742" y="7874813"/>
            <a:ext cx="2834997" cy="452349"/>
          </a:xfrm>
          <a:prstGeom prst="rect">
            <a:avLst/>
          </a:prstGeom>
        </p:spPr>
        <p:txBody>
          <a:bodyPr vert="horz" lIns="91440" tIns="45720" rIns="91440" bIns="45720" rtlCol="0" anchor="ctr"/>
          <a:lstStyle>
            <a:lvl1pPr algn="r">
              <a:defRPr sz="1487">
                <a:solidFill>
                  <a:schemeClr val="tx1">
                    <a:tint val="82000"/>
                  </a:schemeClr>
                </a:solidFill>
              </a:defRPr>
            </a:lvl1pPr>
          </a:lstStyle>
          <a:p>
            <a:fld id="{A4013DD0-318A-4972-A1DB-06B44A5839DD}" type="slidenum">
              <a:rPr lang="en-GB" smtClean="0"/>
              <a:t>‹#›</a:t>
            </a:fld>
            <a:endParaRPr lang="en-GB"/>
          </a:p>
        </p:txBody>
      </p:sp>
    </p:spTree>
    <p:extLst>
      <p:ext uri="{BB962C8B-B14F-4D97-AF65-F5344CB8AC3E}">
        <p14:creationId xmlns:p14="http://schemas.microsoft.com/office/powerpoint/2010/main" val="10696824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1132850" rtl="0" eaLnBrk="1" latinLnBrk="0" hangingPunct="1">
        <a:lnSpc>
          <a:spcPct val="90000"/>
        </a:lnSpc>
        <a:spcBef>
          <a:spcPct val="0"/>
        </a:spcBef>
        <a:buNone/>
        <a:defRPr sz="5451" kern="1200">
          <a:solidFill>
            <a:schemeClr val="tx1"/>
          </a:solidFill>
          <a:latin typeface="+mj-lt"/>
          <a:ea typeface="+mj-ea"/>
          <a:cs typeface="+mj-cs"/>
        </a:defRPr>
      </a:lvl1pPr>
    </p:titleStyle>
    <p:bodyStyle>
      <a:lvl1pPr marL="283213" indent="-283213" algn="l" defTabSz="1132850" rtl="0" eaLnBrk="1" latinLnBrk="0" hangingPunct="1">
        <a:lnSpc>
          <a:spcPct val="90000"/>
        </a:lnSpc>
        <a:spcBef>
          <a:spcPts val="1239"/>
        </a:spcBef>
        <a:buFont typeface="Arial" panose="020B0604020202020204" pitchFamily="34" charset="0"/>
        <a:buChar char="•"/>
        <a:defRPr sz="3469" kern="1200">
          <a:solidFill>
            <a:schemeClr val="tx1"/>
          </a:solidFill>
          <a:latin typeface="+mn-lt"/>
          <a:ea typeface="+mn-ea"/>
          <a:cs typeface="+mn-cs"/>
        </a:defRPr>
      </a:lvl1pPr>
      <a:lvl2pPr marL="849638" indent="-283213" algn="l" defTabSz="1132850" rtl="0" eaLnBrk="1" latinLnBrk="0" hangingPunct="1">
        <a:lnSpc>
          <a:spcPct val="90000"/>
        </a:lnSpc>
        <a:spcBef>
          <a:spcPts val="619"/>
        </a:spcBef>
        <a:buFont typeface="Arial" panose="020B0604020202020204" pitchFamily="34" charset="0"/>
        <a:buChar char="•"/>
        <a:defRPr sz="2973" kern="1200">
          <a:solidFill>
            <a:schemeClr val="tx1"/>
          </a:solidFill>
          <a:latin typeface="+mn-lt"/>
          <a:ea typeface="+mn-ea"/>
          <a:cs typeface="+mn-cs"/>
        </a:defRPr>
      </a:lvl2pPr>
      <a:lvl3pPr marL="1416063" indent="-283213" algn="l" defTabSz="1132850" rtl="0" eaLnBrk="1" latinLnBrk="0" hangingPunct="1">
        <a:lnSpc>
          <a:spcPct val="90000"/>
        </a:lnSpc>
        <a:spcBef>
          <a:spcPts val="619"/>
        </a:spcBef>
        <a:buFont typeface="Arial" panose="020B0604020202020204" pitchFamily="34" charset="0"/>
        <a:buChar char="•"/>
        <a:defRPr sz="2478" kern="1200">
          <a:solidFill>
            <a:schemeClr val="tx1"/>
          </a:solidFill>
          <a:latin typeface="+mn-lt"/>
          <a:ea typeface="+mn-ea"/>
          <a:cs typeface="+mn-cs"/>
        </a:defRPr>
      </a:lvl3pPr>
      <a:lvl4pPr marL="1982488" indent="-283213" algn="l" defTabSz="1132850" rtl="0" eaLnBrk="1" latinLnBrk="0" hangingPunct="1">
        <a:lnSpc>
          <a:spcPct val="90000"/>
        </a:lnSpc>
        <a:spcBef>
          <a:spcPts val="619"/>
        </a:spcBef>
        <a:buFont typeface="Arial" panose="020B0604020202020204" pitchFamily="34" charset="0"/>
        <a:buChar char="•"/>
        <a:defRPr sz="2230" kern="1200">
          <a:solidFill>
            <a:schemeClr val="tx1"/>
          </a:solidFill>
          <a:latin typeface="+mn-lt"/>
          <a:ea typeface="+mn-ea"/>
          <a:cs typeface="+mn-cs"/>
        </a:defRPr>
      </a:lvl4pPr>
      <a:lvl5pPr marL="2548913" indent="-283213" algn="l" defTabSz="1132850" rtl="0" eaLnBrk="1" latinLnBrk="0" hangingPunct="1">
        <a:lnSpc>
          <a:spcPct val="90000"/>
        </a:lnSpc>
        <a:spcBef>
          <a:spcPts val="619"/>
        </a:spcBef>
        <a:buFont typeface="Arial" panose="020B0604020202020204" pitchFamily="34" charset="0"/>
        <a:buChar char="•"/>
        <a:defRPr sz="2230" kern="1200">
          <a:solidFill>
            <a:schemeClr val="tx1"/>
          </a:solidFill>
          <a:latin typeface="+mn-lt"/>
          <a:ea typeface="+mn-ea"/>
          <a:cs typeface="+mn-cs"/>
        </a:defRPr>
      </a:lvl5pPr>
      <a:lvl6pPr marL="3115338" indent="-283213" algn="l" defTabSz="1132850" rtl="0" eaLnBrk="1" latinLnBrk="0" hangingPunct="1">
        <a:lnSpc>
          <a:spcPct val="90000"/>
        </a:lnSpc>
        <a:spcBef>
          <a:spcPts val="619"/>
        </a:spcBef>
        <a:buFont typeface="Arial" panose="020B0604020202020204" pitchFamily="34" charset="0"/>
        <a:buChar char="•"/>
        <a:defRPr sz="2230" kern="1200">
          <a:solidFill>
            <a:schemeClr val="tx1"/>
          </a:solidFill>
          <a:latin typeface="+mn-lt"/>
          <a:ea typeface="+mn-ea"/>
          <a:cs typeface="+mn-cs"/>
        </a:defRPr>
      </a:lvl6pPr>
      <a:lvl7pPr marL="3681763" indent="-283213" algn="l" defTabSz="1132850" rtl="0" eaLnBrk="1" latinLnBrk="0" hangingPunct="1">
        <a:lnSpc>
          <a:spcPct val="90000"/>
        </a:lnSpc>
        <a:spcBef>
          <a:spcPts val="619"/>
        </a:spcBef>
        <a:buFont typeface="Arial" panose="020B0604020202020204" pitchFamily="34" charset="0"/>
        <a:buChar char="•"/>
        <a:defRPr sz="2230" kern="1200">
          <a:solidFill>
            <a:schemeClr val="tx1"/>
          </a:solidFill>
          <a:latin typeface="+mn-lt"/>
          <a:ea typeface="+mn-ea"/>
          <a:cs typeface="+mn-cs"/>
        </a:defRPr>
      </a:lvl7pPr>
      <a:lvl8pPr marL="4248188" indent="-283213" algn="l" defTabSz="1132850" rtl="0" eaLnBrk="1" latinLnBrk="0" hangingPunct="1">
        <a:lnSpc>
          <a:spcPct val="90000"/>
        </a:lnSpc>
        <a:spcBef>
          <a:spcPts val="619"/>
        </a:spcBef>
        <a:buFont typeface="Arial" panose="020B0604020202020204" pitchFamily="34" charset="0"/>
        <a:buChar char="•"/>
        <a:defRPr sz="2230" kern="1200">
          <a:solidFill>
            <a:schemeClr val="tx1"/>
          </a:solidFill>
          <a:latin typeface="+mn-lt"/>
          <a:ea typeface="+mn-ea"/>
          <a:cs typeface="+mn-cs"/>
        </a:defRPr>
      </a:lvl8pPr>
      <a:lvl9pPr marL="4814613" indent="-283213" algn="l" defTabSz="1132850" rtl="0" eaLnBrk="1" latinLnBrk="0" hangingPunct="1">
        <a:lnSpc>
          <a:spcPct val="90000"/>
        </a:lnSpc>
        <a:spcBef>
          <a:spcPts val="619"/>
        </a:spcBef>
        <a:buFont typeface="Arial" panose="020B0604020202020204" pitchFamily="34" charset="0"/>
        <a:buChar char="•"/>
        <a:defRPr sz="2230" kern="1200">
          <a:solidFill>
            <a:schemeClr val="tx1"/>
          </a:solidFill>
          <a:latin typeface="+mn-lt"/>
          <a:ea typeface="+mn-ea"/>
          <a:cs typeface="+mn-cs"/>
        </a:defRPr>
      </a:lvl9pPr>
    </p:bodyStyle>
    <p:otherStyle>
      <a:defPPr>
        <a:defRPr lang="en-US"/>
      </a:defPPr>
      <a:lvl1pPr marL="0" algn="l" defTabSz="1132850" rtl="0" eaLnBrk="1" latinLnBrk="0" hangingPunct="1">
        <a:defRPr sz="2230" kern="1200">
          <a:solidFill>
            <a:schemeClr val="tx1"/>
          </a:solidFill>
          <a:latin typeface="+mn-lt"/>
          <a:ea typeface="+mn-ea"/>
          <a:cs typeface="+mn-cs"/>
        </a:defRPr>
      </a:lvl1pPr>
      <a:lvl2pPr marL="566425" algn="l" defTabSz="1132850" rtl="0" eaLnBrk="1" latinLnBrk="0" hangingPunct="1">
        <a:defRPr sz="2230" kern="1200">
          <a:solidFill>
            <a:schemeClr val="tx1"/>
          </a:solidFill>
          <a:latin typeface="+mn-lt"/>
          <a:ea typeface="+mn-ea"/>
          <a:cs typeface="+mn-cs"/>
        </a:defRPr>
      </a:lvl2pPr>
      <a:lvl3pPr marL="1132850" algn="l" defTabSz="1132850" rtl="0" eaLnBrk="1" latinLnBrk="0" hangingPunct="1">
        <a:defRPr sz="2230" kern="1200">
          <a:solidFill>
            <a:schemeClr val="tx1"/>
          </a:solidFill>
          <a:latin typeface="+mn-lt"/>
          <a:ea typeface="+mn-ea"/>
          <a:cs typeface="+mn-cs"/>
        </a:defRPr>
      </a:lvl3pPr>
      <a:lvl4pPr marL="1699275" algn="l" defTabSz="1132850" rtl="0" eaLnBrk="1" latinLnBrk="0" hangingPunct="1">
        <a:defRPr sz="2230" kern="1200">
          <a:solidFill>
            <a:schemeClr val="tx1"/>
          </a:solidFill>
          <a:latin typeface="+mn-lt"/>
          <a:ea typeface="+mn-ea"/>
          <a:cs typeface="+mn-cs"/>
        </a:defRPr>
      </a:lvl4pPr>
      <a:lvl5pPr marL="2265700" algn="l" defTabSz="1132850" rtl="0" eaLnBrk="1" latinLnBrk="0" hangingPunct="1">
        <a:defRPr sz="2230" kern="1200">
          <a:solidFill>
            <a:schemeClr val="tx1"/>
          </a:solidFill>
          <a:latin typeface="+mn-lt"/>
          <a:ea typeface="+mn-ea"/>
          <a:cs typeface="+mn-cs"/>
        </a:defRPr>
      </a:lvl5pPr>
      <a:lvl6pPr marL="2832125" algn="l" defTabSz="1132850" rtl="0" eaLnBrk="1" latinLnBrk="0" hangingPunct="1">
        <a:defRPr sz="2230" kern="1200">
          <a:solidFill>
            <a:schemeClr val="tx1"/>
          </a:solidFill>
          <a:latin typeface="+mn-lt"/>
          <a:ea typeface="+mn-ea"/>
          <a:cs typeface="+mn-cs"/>
        </a:defRPr>
      </a:lvl6pPr>
      <a:lvl7pPr marL="3398550" algn="l" defTabSz="1132850" rtl="0" eaLnBrk="1" latinLnBrk="0" hangingPunct="1">
        <a:defRPr sz="2230" kern="1200">
          <a:solidFill>
            <a:schemeClr val="tx1"/>
          </a:solidFill>
          <a:latin typeface="+mn-lt"/>
          <a:ea typeface="+mn-ea"/>
          <a:cs typeface="+mn-cs"/>
        </a:defRPr>
      </a:lvl7pPr>
      <a:lvl8pPr marL="3964976" algn="l" defTabSz="1132850" rtl="0" eaLnBrk="1" latinLnBrk="0" hangingPunct="1">
        <a:defRPr sz="2230" kern="1200">
          <a:solidFill>
            <a:schemeClr val="tx1"/>
          </a:solidFill>
          <a:latin typeface="+mn-lt"/>
          <a:ea typeface="+mn-ea"/>
          <a:cs typeface="+mn-cs"/>
        </a:defRPr>
      </a:lvl8pPr>
      <a:lvl9pPr marL="4531401" algn="l" defTabSz="1132850" rtl="0" eaLnBrk="1" latinLnBrk="0" hangingPunct="1">
        <a:defRPr sz="223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gov.uk/government/publications/supporting-pupils-at-school-with-medical-conditions--3" TargetMode="External"/><Relationship Id="rId7" Type="http://schemas.openxmlformats.org/officeDocument/2006/relationships/hyperlink" Target="https://www.cambslearntogether.co.uk/asset-library/Cambridgeshire-Medical-Needs-Policy-Oct-23.pdf" TargetMode="External"/><Relationship Id="rId2" Type="http://schemas.openxmlformats.org/officeDocument/2006/relationships/hyperlink" Target="https://www.gov.uk/government/publications/working-together-to-improve-school-attendance" TargetMode="External"/><Relationship Id="rId1" Type="http://schemas.openxmlformats.org/officeDocument/2006/relationships/slideLayout" Target="../slideLayouts/slideLayout7.xml"/><Relationship Id="rId6" Type="http://schemas.openxmlformats.org/officeDocument/2006/relationships/hyperlink" Target="https://www.cambslearntogether.co.uk/cambridgeshire-services-to-schools/cambridgeshire-attendance-support-team" TargetMode="External"/><Relationship Id="rId5" Type="http://schemas.openxmlformats.org/officeDocument/2006/relationships/hyperlink" Target="https://www.cambridgeshire.gov.uk/residents/children-and-families/schools-learning/education-your-rights-and-responsibilities/non-attendance-and-the-law" TargetMode="External"/><Relationship Id="rId4" Type="http://schemas.openxmlformats.org/officeDocument/2006/relationships/hyperlink" Target="https://www.gov.uk/government/publications/mental-health-issues-affecting-a-pupils-attendance-guidance-for-schools"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58D2163-F454-CA7D-BDE1-9C6D078662A7}"/>
              </a:ext>
            </a:extLst>
          </p:cNvPr>
          <p:cNvSpPr txBox="1"/>
          <p:nvPr/>
        </p:nvSpPr>
        <p:spPr>
          <a:xfrm>
            <a:off x="84931" y="90802"/>
            <a:ext cx="12351570" cy="1048723"/>
          </a:xfrm>
          <a:prstGeom prst="rect">
            <a:avLst/>
          </a:prstGeom>
          <a:noFill/>
          <a:ln>
            <a:solidFill>
              <a:schemeClr val="tx1"/>
            </a:solidFill>
          </a:ln>
        </p:spPr>
        <p:txBody>
          <a:bodyPr wrap="square" rtlCol="0">
            <a:spAutoFit/>
          </a:bodyPr>
          <a:lstStyle/>
          <a:p>
            <a:pPr algn="ctr" defTabSz="429729"/>
            <a:r>
              <a:rPr lang="en-GB" sz="1240" b="1" dirty="0">
                <a:latin typeface="Arial" panose="020B0604020202020204" pitchFamily="34" charset="0"/>
                <a:cs typeface="Arial" panose="020B0604020202020204" pitchFamily="34" charset="0"/>
              </a:rPr>
              <a:t>Cambridgeshire County Council SCHOOL ATTENDANCE PROCESS.   </a:t>
            </a:r>
            <a:r>
              <a:rPr lang="en-GB" sz="1240" b="1">
                <a:latin typeface="Arial" panose="020B0604020202020204" pitchFamily="34" charset="0"/>
                <a:cs typeface="Arial" panose="020B0604020202020204" pitchFamily="34" charset="0"/>
              </a:rPr>
              <a:t>October </a:t>
            </a:r>
            <a:r>
              <a:rPr lang="en-GB" sz="1240" b="1" dirty="0">
                <a:latin typeface="Arial" panose="020B0604020202020204" pitchFamily="34" charset="0"/>
                <a:cs typeface="Arial" panose="020B0604020202020204" pitchFamily="34" charset="0"/>
              </a:rPr>
              <a:t>2024</a:t>
            </a:r>
          </a:p>
          <a:p>
            <a:pPr algn="ctr" defTabSz="429729"/>
            <a:r>
              <a:rPr lang="en-GB" sz="1240" b="1" dirty="0">
                <a:latin typeface="Arial" panose="020B0604020202020204" pitchFamily="34" charset="0"/>
                <a:cs typeface="Arial" panose="020B0604020202020204" pitchFamily="34" charset="0"/>
              </a:rPr>
              <a:t> </a:t>
            </a:r>
          </a:p>
          <a:p>
            <a:pPr algn="ctr" defTabSz="429729"/>
            <a:r>
              <a:rPr lang="en-GB" sz="1240" b="1" dirty="0">
                <a:latin typeface="Arial" panose="020B0604020202020204" pitchFamily="34" charset="0"/>
                <a:cs typeface="Arial" panose="020B0604020202020204" pitchFamily="34" charset="0"/>
              </a:rPr>
              <a:t>PROCESS MAP to be used in conjunction with ‘Working Together to Improve School Attendance DfE guidance and Early Help – Attendance on Learn Together Sept 2024</a:t>
            </a:r>
          </a:p>
          <a:p>
            <a:pPr algn="ctr" defTabSz="429729"/>
            <a:endParaRPr lang="en-GB" sz="1034"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EC0A6B6A-908B-D7F3-E419-5D0B14A2C152}"/>
              </a:ext>
            </a:extLst>
          </p:cNvPr>
          <p:cNvSpPr txBox="1"/>
          <p:nvPr/>
        </p:nvSpPr>
        <p:spPr>
          <a:xfrm>
            <a:off x="84930" y="1389298"/>
            <a:ext cx="12430919" cy="2797817"/>
          </a:xfrm>
          <a:prstGeom prst="rect">
            <a:avLst/>
          </a:prstGeom>
          <a:noFill/>
          <a:ln w="6350">
            <a:noFill/>
          </a:ln>
        </p:spPr>
        <p:txBody>
          <a:bodyPr wrap="square" rtlCol="0">
            <a:spAutoFit/>
          </a:bodyPr>
          <a:lstStyle/>
          <a:p>
            <a:pPr algn="l"/>
            <a:r>
              <a:rPr lang="en-GB" sz="1034" dirty="0">
                <a:latin typeface="Arial" panose="020B0604020202020204" pitchFamily="34" charset="0"/>
                <a:cs typeface="Arial" panose="020B0604020202020204" pitchFamily="34" charset="0"/>
              </a:rPr>
              <a:t>Schools should ensure they develop their strategic and systemic approach to manage overall attendance. However, the need for schools to be vigilant and able to meet the individual needs of the child and family is important and needs to be part of the systemic approach. </a:t>
            </a:r>
            <a:r>
              <a:rPr lang="en-GB" sz="1034" dirty="0">
                <a:solidFill>
                  <a:srgbClr val="333333"/>
                </a:solidFill>
                <a:latin typeface="Arial" panose="020B0604020202020204" pitchFamily="34" charset="0"/>
                <a:cs typeface="Arial" panose="020B0604020202020204" pitchFamily="34" charset="0"/>
              </a:rPr>
              <a:t>Schools should have their own thresholds for acting where attendance becomes a concern.</a:t>
            </a:r>
          </a:p>
          <a:p>
            <a:pPr algn="l"/>
            <a:r>
              <a:rPr lang="en-GB" sz="1034" dirty="0">
                <a:solidFill>
                  <a:srgbClr val="333333"/>
                </a:solidFill>
                <a:latin typeface="Arial" panose="020B0604020202020204" pitchFamily="34" charset="0"/>
                <a:cs typeface="Arial" panose="020B0604020202020204" pitchFamily="34" charset="0"/>
              </a:rPr>
              <a:t> </a:t>
            </a:r>
          </a:p>
          <a:p>
            <a:pPr algn="l"/>
            <a:r>
              <a:rPr lang="en-GB" sz="1034" dirty="0">
                <a:solidFill>
                  <a:srgbClr val="333333"/>
                </a:solidFill>
                <a:latin typeface="Arial" panose="020B0604020202020204" pitchFamily="34" charset="0"/>
                <a:cs typeface="Arial" panose="020B0604020202020204" pitchFamily="34" charset="0"/>
              </a:rPr>
              <a:t>Robust school processes should be in place to record attendance accurately with comments entered onto the MIS system explaining reasons for absence, minutes late or changes made to original attendance  codes.</a:t>
            </a:r>
          </a:p>
          <a:p>
            <a:pPr algn="l"/>
            <a:r>
              <a:rPr lang="en-GB" sz="1034" dirty="0">
                <a:solidFill>
                  <a:srgbClr val="333333"/>
                </a:solidFill>
                <a:latin typeface="Arial" panose="020B0604020202020204" pitchFamily="34" charset="0"/>
                <a:cs typeface="Arial" panose="020B0604020202020204" pitchFamily="34" charset="0"/>
              </a:rPr>
              <a:t>Pupil attendance should be monitored weekly, with review meeting with SLT/ Attendance Lead, SECNO and Inclusion taking place to review and implement appropriate support, early intervention and signposting.</a:t>
            </a:r>
          </a:p>
          <a:p>
            <a:pPr algn="l"/>
            <a:r>
              <a:rPr lang="en-GB" sz="1034" dirty="0">
                <a:solidFill>
                  <a:srgbClr val="333333"/>
                </a:solidFill>
                <a:latin typeface="Arial" panose="020B0604020202020204" pitchFamily="34" charset="0"/>
                <a:cs typeface="Arial" panose="020B0604020202020204" pitchFamily="34" charset="0"/>
              </a:rPr>
              <a:t>School should record an accurate chronology of all intervention, parental contact and outcomes of action/impact of early help.</a:t>
            </a:r>
          </a:p>
          <a:p>
            <a:pPr algn="l"/>
            <a:endParaRPr lang="en-GB" sz="1034" dirty="0">
              <a:solidFill>
                <a:srgbClr val="333333"/>
              </a:solidFill>
              <a:latin typeface="Arial" panose="020B0604020202020204" pitchFamily="34" charset="0"/>
              <a:cs typeface="Arial" panose="020B0604020202020204" pitchFamily="34" charset="0"/>
            </a:endParaRPr>
          </a:p>
          <a:p>
            <a:pPr algn="l"/>
            <a:r>
              <a:rPr lang="en-GB" sz="1034" dirty="0">
                <a:solidFill>
                  <a:srgbClr val="333333"/>
                </a:solidFill>
                <a:latin typeface="Arial" panose="020B0604020202020204" pitchFamily="34" charset="0"/>
                <a:cs typeface="Arial" panose="020B0604020202020204" pitchFamily="34" charset="0"/>
              </a:rPr>
              <a:t>The Attendance Service recommends an accurate chronology is available of early intervention prior to referrals to our service for legal sanctions. </a:t>
            </a:r>
          </a:p>
          <a:p>
            <a:pPr algn="l"/>
            <a:endParaRPr lang="en-GB" sz="1034" dirty="0">
              <a:solidFill>
                <a:srgbClr val="333333"/>
              </a:solidFill>
              <a:latin typeface="Arial" panose="020B0604020202020204" pitchFamily="34" charset="0"/>
              <a:cs typeface="Arial" panose="020B0604020202020204" pitchFamily="34" charset="0"/>
            </a:endParaRPr>
          </a:p>
          <a:p>
            <a:pPr algn="l"/>
            <a:r>
              <a:rPr lang="en-GB" sz="1034" dirty="0">
                <a:solidFill>
                  <a:srgbClr val="333333"/>
                </a:solidFill>
                <a:latin typeface="Arial" panose="020B0604020202020204" pitchFamily="34" charset="0"/>
                <a:cs typeface="Arial" panose="020B0604020202020204" pitchFamily="34" charset="0"/>
              </a:rPr>
              <a:t>School MUST ensure that School Attendance Policy is updated and contains the correct legal warning and outlines the school ethos pertaining to attendance expectations and term time leave.  Attendance policy must contain links to Working Together to Improve School Attendance DfE statutory guidance.</a:t>
            </a:r>
          </a:p>
          <a:p>
            <a:pPr algn="l"/>
            <a:endParaRPr lang="en-GB" sz="1034" dirty="0">
              <a:solidFill>
                <a:srgbClr val="333333"/>
              </a:solidFill>
              <a:latin typeface="Arial" panose="020B0604020202020204" pitchFamily="34" charset="0"/>
              <a:cs typeface="Arial" panose="020B0604020202020204" pitchFamily="34" charset="0"/>
            </a:endParaRPr>
          </a:p>
          <a:p>
            <a:pPr algn="l"/>
            <a:r>
              <a:rPr lang="en-GB" sz="1034" dirty="0">
                <a:solidFill>
                  <a:srgbClr val="333333"/>
                </a:solidFill>
                <a:latin typeface="Arial" panose="020B0604020202020204" pitchFamily="34" charset="0"/>
                <a:cs typeface="Arial" panose="020B0604020202020204" pitchFamily="34" charset="0"/>
              </a:rPr>
              <a:t>AM and PM statutory registers should accurately record all pupils PRESENT ON THE SCHOOL SITE during the published registration times.  If the pupil is not present on school site, the most appropriate absence code must be used. </a:t>
            </a:r>
          </a:p>
          <a:p>
            <a:pPr algn="l"/>
            <a:endParaRPr lang="en-GB" sz="1034"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587DCA9F-F1BB-06F2-89FD-EEE54B9C5E4B}"/>
              </a:ext>
            </a:extLst>
          </p:cNvPr>
          <p:cNvSpPr txBox="1"/>
          <p:nvPr/>
        </p:nvSpPr>
        <p:spPr>
          <a:xfrm>
            <a:off x="84138" y="3990450"/>
            <a:ext cx="2520189" cy="1206356"/>
          </a:xfrm>
          <a:prstGeom prst="rect">
            <a:avLst/>
          </a:prstGeom>
          <a:noFill/>
          <a:ln>
            <a:solidFill>
              <a:schemeClr val="accent1"/>
            </a:solidFill>
            <a:extLst>
              <a:ext uri="{C807C97D-BFC1-408E-A445-0C87EB9F89A2}">
                <ask:lineSketchStyleProps xmlns:ask="http://schemas.microsoft.com/office/drawing/2018/sketchyshapes">
                  <ask:type>
                    <ask:lineSketchNone/>
                  </ask:type>
                </ask:lineSketchStyleProps>
              </a:ext>
            </a:extLst>
          </a:ln>
        </p:spPr>
        <p:txBody>
          <a:bodyPr wrap="square" rtlCol="0">
            <a:spAutoFit/>
          </a:bodyPr>
          <a:lstStyle/>
          <a:p>
            <a:pPr defTabSz="429729"/>
            <a:r>
              <a:rPr lang="en-GB" sz="1034" dirty="0">
                <a:latin typeface="Arial" panose="020B0604020202020204" pitchFamily="34" charset="0"/>
                <a:cs typeface="Arial" panose="020B0604020202020204" pitchFamily="34" charset="0"/>
              </a:rPr>
              <a:t>Weekly pupil attendance monitoring </a:t>
            </a:r>
          </a:p>
          <a:p>
            <a:pPr defTabSz="429729"/>
            <a:r>
              <a:rPr lang="en-GB" sz="1034" dirty="0">
                <a:latin typeface="Arial" panose="020B0604020202020204" pitchFamily="34" charset="0"/>
                <a:cs typeface="Arial" panose="020B0604020202020204" pitchFamily="34" charset="0"/>
              </a:rPr>
              <a:t>Should attendance become a concern on case-by-case basis – appropriate inclusive early intervention must take place alongside discussion with Attendance Lead, Inclusion and SENCO .</a:t>
            </a:r>
          </a:p>
        </p:txBody>
      </p:sp>
      <p:sp>
        <p:nvSpPr>
          <p:cNvPr id="7" name="TextBox 6">
            <a:extLst>
              <a:ext uri="{FF2B5EF4-FFF2-40B4-BE49-F238E27FC236}">
                <a16:creationId xmlns:a16="http://schemas.microsoft.com/office/drawing/2014/main" id="{46CCAB85-2B16-8761-565A-277A7498307B}"/>
              </a:ext>
            </a:extLst>
          </p:cNvPr>
          <p:cNvSpPr txBox="1"/>
          <p:nvPr/>
        </p:nvSpPr>
        <p:spPr>
          <a:xfrm>
            <a:off x="84137" y="5369891"/>
            <a:ext cx="2520190" cy="588838"/>
          </a:xfrm>
          <a:prstGeom prst="rect">
            <a:avLst/>
          </a:prstGeom>
          <a:noFill/>
          <a:ln>
            <a:solidFill>
              <a:schemeClr val="accent1"/>
            </a:solidFill>
            <a:extLst>
              <a:ext uri="{C807C97D-BFC1-408E-A445-0C87EB9F89A2}">
                <ask:lineSketchStyleProps xmlns:ask="http://schemas.microsoft.com/office/drawing/2018/sketchyshapes">
                  <ask:type>
                    <ask:lineSketchNone/>
                  </ask:type>
                </ask:lineSketchStyleProps>
              </a:ext>
            </a:extLst>
          </a:ln>
        </p:spPr>
        <p:txBody>
          <a:bodyPr wrap="square" rtlCol="0">
            <a:spAutoFit/>
          </a:bodyPr>
          <a:lstStyle/>
          <a:p>
            <a:pPr defTabSz="429729"/>
            <a:r>
              <a:rPr lang="en-GB" sz="1034" dirty="0">
                <a:latin typeface="Arial" panose="020B0604020202020204" pitchFamily="34" charset="0"/>
                <a:cs typeface="Arial" panose="020B0604020202020204" pitchFamily="34" charset="0"/>
              </a:rPr>
              <a:t>Attendance declines.  Soft Letter – formal offer of Early Help may be sent to parents. </a:t>
            </a:r>
          </a:p>
        </p:txBody>
      </p:sp>
      <p:sp>
        <p:nvSpPr>
          <p:cNvPr id="8" name="TextBox 7">
            <a:extLst>
              <a:ext uri="{FF2B5EF4-FFF2-40B4-BE49-F238E27FC236}">
                <a16:creationId xmlns:a16="http://schemas.microsoft.com/office/drawing/2014/main" id="{EC5127AA-7714-AE85-570C-79AFE1484ABD}"/>
              </a:ext>
            </a:extLst>
          </p:cNvPr>
          <p:cNvSpPr txBox="1"/>
          <p:nvPr/>
        </p:nvSpPr>
        <p:spPr>
          <a:xfrm>
            <a:off x="4049394" y="3990450"/>
            <a:ext cx="8387108" cy="3220385"/>
          </a:xfrm>
          <a:prstGeom prst="rect">
            <a:avLst/>
          </a:prstGeom>
          <a:solidFill>
            <a:schemeClr val="accent1">
              <a:lumMod val="20000"/>
              <a:lumOff val="80000"/>
            </a:schemeClr>
          </a:solidFill>
          <a:ln>
            <a:solidFill>
              <a:schemeClr val="accent1"/>
            </a:solidFill>
          </a:ln>
        </p:spPr>
        <p:txBody>
          <a:bodyPr wrap="square" rtlCol="0">
            <a:spAutoFit/>
          </a:bodyPr>
          <a:lstStyle/>
          <a:p>
            <a:r>
              <a:rPr lang="en-GB" sz="1034" dirty="0">
                <a:latin typeface="Arial" panose="020B0604020202020204" pitchFamily="34" charset="0"/>
                <a:cs typeface="Arial" panose="020B0604020202020204" pitchFamily="34" charset="0"/>
              </a:rPr>
              <a:t>Every student should be discussed on a case-by-case basis.  Consider the reason for absence, coding, SEN, EHCP, Medical, and patterns of absence. </a:t>
            </a:r>
          </a:p>
          <a:p>
            <a:r>
              <a:rPr lang="en-GB" sz="1034" dirty="0">
                <a:latin typeface="Arial" panose="020B0604020202020204" pitchFamily="34" charset="0"/>
                <a:cs typeface="Arial" panose="020B0604020202020204" pitchFamily="34" charset="0"/>
              </a:rPr>
              <a:t> </a:t>
            </a:r>
          </a:p>
          <a:p>
            <a:r>
              <a:rPr lang="en-GB" sz="1034" dirty="0">
                <a:latin typeface="Arial" panose="020B0604020202020204" pitchFamily="34" charset="0"/>
                <a:cs typeface="Arial" panose="020B0604020202020204" pitchFamily="34" charset="0"/>
              </a:rPr>
              <a:t>By Spring Term every Parent under 90% (case by case) should have had at least an attendance awareness letter and for all students under 90% school should have evidence of intervention or explanation of low level of attendance.  Consider needs; Pupil Premium, SEN, EHCP, AP, TIMETABLING, IHCP, MEDICAL NEEDS. </a:t>
            </a:r>
          </a:p>
          <a:p>
            <a:endParaRPr lang="en-GB" sz="1034" dirty="0">
              <a:latin typeface="Arial" panose="020B0604020202020204" pitchFamily="34" charset="0"/>
              <a:cs typeface="Arial" panose="020B0604020202020204" pitchFamily="34" charset="0"/>
            </a:endParaRPr>
          </a:p>
          <a:p>
            <a:r>
              <a:rPr lang="en-GB" sz="1034" b="1" dirty="0">
                <a:latin typeface="Arial" panose="020B0604020202020204" pitchFamily="34" charset="0"/>
                <a:cs typeface="Arial" panose="020B0604020202020204" pitchFamily="34" charset="0"/>
              </a:rPr>
              <a:t>DFE guidance – 15 days of absence for medical needs. (Primary and Secondary school)  physical or mental health.  Report to the LA via Learn Together online referral form. </a:t>
            </a:r>
          </a:p>
          <a:p>
            <a:endParaRPr lang="en-GB" sz="1034" b="1" dirty="0">
              <a:latin typeface="Arial" panose="020B0604020202020204" pitchFamily="34" charset="0"/>
              <a:cs typeface="Arial" panose="020B0604020202020204" pitchFamily="34" charset="0"/>
            </a:endParaRPr>
          </a:p>
          <a:p>
            <a:r>
              <a:rPr lang="en-GB" sz="1034" b="1" dirty="0">
                <a:latin typeface="Arial" panose="020B0604020202020204" pitchFamily="34" charset="0"/>
                <a:cs typeface="Arial" panose="020B0604020202020204" pitchFamily="34" charset="0"/>
              </a:rPr>
              <a:t>Student with 10 days continuous days of unauthorised absence should be reported to the Local Authority via Lean Together.  School monitoring attendance process will continue with appropriate intervention offered. </a:t>
            </a:r>
          </a:p>
          <a:p>
            <a:endParaRPr lang="en-GB" sz="1034" b="1" dirty="0">
              <a:latin typeface="Arial" panose="020B0604020202020204" pitchFamily="34" charset="0"/>
              <a:cs typeface="Arial" panose="020B0604020202020204" pitchFamily="34" charset="0"/>
            </a:endParaRPr>
          </a:p>
          <a:p>
            <a:r>
              <a:rPr lang="en-US" sz="1034" dirty="0">
                <a:hlinkClick r:id="rId2"/>
              </a:rPr>
              <a:t>Working together to improve school attendance - GOV.UK (www.gov.uk)</a:t>
            </a:r>
            <a:endParaRPr lang="en-US" sz="1034" dirty="0"/>
          </a:p>
          <a:p>
            <a:r>
              <a:rPr lang="en-GB" sz="1034" dirty="0">
                <a:latin typeface="Arial" panose="020B0604020202020204" pitchFamily="34" charset="0"/>
                <a:cs typeface="Arial" panose="020B0604020202020204" pitchFamily="34" charset="0"/>
                <a:hlinkClick r:id="rId3"/>
              </a:rPr>
              <a:t>Supporting pupils with medical conditions at school - GOV.UK (www.gov.uk)</a:t>
            </a:r>
            <a:endParaRPr lang="en-GB" sz="1034" b="1" dirty="0">
              <a:latin typeface="Arial" panose="020B0604020202020204" pitchFamily="34" charset="0"/>
              <a:cs typeface="Arial" panose="020B0604020202020204" pitchFamily="34" charset="0"/>
            </a:endParaRPr>
          </a:p>
          <a:p>
            <a:r>
              <a:rPr lang="en-GB" sz="1034" dirty="0">
                <a:latin typeface="Arial" panose="020B0604020202020204" pitchFamily="34" charset="0"/>
                <a:cs typeface="Arial" panose="020B0604020202020204" pitchFamily="34" charset="0"/>
                <a:hlinkClick r:id="rId4"/>
              </a:rPr>
              <a:t>Mental health issues affecting a pupil's attendance: guidance for schools - GOV.UK (www.gov.uk)</a:t>
            </a:r>
            <a:endParaRPr lang="en-GB" sz="1034" dirty="0">
              <a:latin typeface="Arial" panose="020B0604020202020204" pitchFamily="34" charset="0"/>
              <a:cs typeface="Arial" panose="020B0604020202020204" pitchFamily="34" charset="0"/>
            </a:endParaRPr>
          </a:p>
          <a:p>
            <a:r>
              <a:rPr lang="en-GB" sz="1034" dirty="0">
                <a:latin typeface="Arial" panose="020B0604020202020204" pitchFamily="34" charset="0"/>
                <a:cs typeface="Arial" panose="020B0604020202020204" pitchFamily="34" charset="0"/>
                <a:hlinkClick r:id="rId5"/>
              </a:rPr>
              <a:t>Non-attendance at school and the law - Cambridgeshire County Council</a:t>
            </a:r>
            <a:endParaRPr lang="en-GB" sz="1034" b="1" dirty="0">
              <a:latin typeface="Arial" panose="020B0604020202020204" pitchFamily="34" charset="0"/>
              <a:cs typeface="Arial" panose="020B0604020202020204" pitchFamily="34" charset="0"/>
            </a:endParaRPr>
          </a:p>
          <a:p>
            <a:r>
              <a:rPr lang="en-US" sz="1034" dirty="0">
                <a:latin typeface="Arial" panose="020B0604020202020204" pitchFamily="34" charset="0"/>
                <a:cs typeface="Arial" panose="020B0604020202020204" pitchFamily="34" charset="0"/>
                <a:hlinkClick r:id="rId6"/>
              </a:rPr>
              <a:t>cambslearntogether.co.uk/</a:t>
            </a:r>
            <a:r>
              <a:rPr lang="en-US" sz="1034" dirty="0" err="1">
                <a:latin typeface="Arial" panose="020B0604020202020204" pitchFamily="34" charset="0"/>
                <a:cs typeface="Arial" panose="020B0604020202020204" pitchFamily="34" charset="0"/>
                <a:hlinkClick r:id="rId6"/>
              </a:rPr>
              <a:t>cambridgeshire</a:t>
            </a:r>
            <a:r>
              <a:rPr lang="en-US" sz="1034" dirty="0">
                <a:latin typeface="Arial" panose="020B0604020202020204" pitchFamily="34" charset="0"/>
                <a:cs typeface="Arial" panose="020B0604020202020204" pitchFamily="34" charset="0"/>
                <a:hlinkClick r:id="rId6"/>
              </a:rPr>
              <a:t>-services-to-schools/</a:t>
            </a:r>
            <a:r>
              <a:rPr lang="en-US" sz="1034" dirty="0" err="1">
                <a:latin typeface="Arial" panose="020B0604020202020204" pitchFamily="34" charset="0"/>
                <a:cs typeface="Arial" panose="020B0604020202020204" pitchFamily="34" charset="0"/>
                <a:hlinkClick r:id="rId6"/>
              </a:rPr>
              <a:t>cambridgeshire</a:t>
            </a:r>
            <a:r>
              <a:rPr lang="en-US" sz="1034" dirty="0">
                <a:latin typeface="Arial" panose="020B0604020202020204" pitchFamily="34" charset="0"/>
                <a:cs typeface="Arial" panose="020B0604020202020204" pitchFamily="34" charset="0"/>
                <a:hlinkClick r:id="rId6"/>
              </a:rPr>
              <a:t>-attendance-support-team</a:t>
            </a:r>
            <a:endParaRPr lang="en-GB" sz="1034" b="1" dirty="0">
              <a:latin typeface="Arial" panose="020B0604020202020204" pitchFamily="34" charset="0"/>
              <a:cs typeface="Arial" panose="020B0604020202020204" pitchFamily="34" charset="0"/>
            </a:endParaRPr>
          </a:p>
          <a:p>
            <a:r>
              <a:rPr lang="en-GB" sz="1034" u="sng" dirty="0">
                <a:solidFill>
                  <a:srgbClr val="0000FF"/>
                </a:solidFill>
                <a:latin typeface="Arial" panose="020B0604020202020204" pitchFamily="34" charset="0"/>
                <a:ea typeface="Calibri" panose="020F0502020204030204" pitchFamily="34" charset="0"/>
                <a:cs typeface="Arial" panose="020B0604020202020204" pitchFamily="34" charset="0"/>
                <a:hlinkClick r:id="rId7"/>
              </a:rPr>
              <a:t>Cambridgeshire Medical Needs Policy Oct 23 (cambslearntogether.co.uk)</a:t>
            </a:r>
            <a:endParaRPr lang="en-GB" sz="1034" b="1"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874A207F-E44A-F0DF-19B5-0020199210D0}"/>
              </a:ext>
            </a:extLst>
          </p:cNvPr>
          <p:cNvSpPr txBox="1"/>
          <p:nvPr/>
        </p:nvSpPr>
        <p:spPr>
          <a:xfrm>
            <a:off x="84136" y="6131815"/>
            <a:ext cx="2520191" cy="917782"/>
          </a:xfrm>
          <a:prstGeom prst="rect">
            <a:avLst/>
          </a:prstGeom>
          <a:noFill/>
          <a:ln w="6350">
            <a:solidFill>
              <a:schemeClr val="tx1"/>
            </a:solidFill>
          </a:ln>
        </p:spPr>
        <p:txBody>
          <a:bodyPr wrap="square" rtlCol="0">
            <a:spAutoFit/>
          </a:bodyPr>
          <a:lstStyle/>
          <a:p>
            <a:r>
              <a:rPr lang="en-GB" sz="1034" dirty="0">
                <a:latin typeface="Arial" panose="020B0604020202020204" pitchFamily="34" charset="0"/>
                <a:cs typeface="Arial" panose="020B0604020202020204" pitchFamily="34" charset="0"/>
              </a:rPr>
              <a:t>Attendance fails to improve.</a:t>
            </a:r>
          </a:p>
          <a:p>
            <a:r>
              <a:rPr lang="en-GB" sz="1034" dirty="0">
                <a:latin typeface="Arial" panose="020B0604020202020204" pitchFamily="34" charset="0"/>
                <a:cs typeface="Arial" panose="020B0604020202020204" pitchFamily="34" charset="0"/>
              </a:rPr>
              <a:t>School invite parent to attend formal Attendance Meeting.   Subject to outcome; choose your pathway.</a:t>
            </a:r>
          </a:p>
          <a:p>
            <a:endParaRPr lang="en-GB" sz="1034" dirty="0">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9F928B21-DA28-88B3-A9A8-0157D0B31BA4}"/>
              </a:ext>
            </a:extLst>
          </p:cNvPr>
          <p:cNvSpPr txBox="1"/>
          <p:nvPr/>
        </p:nvSpPr>
        <p:spPr>
          <a:xfrm>
            <a:off x="163481" y="7537438"/>
            <a:ext cx="12273020" cy="251479"/>
          </a:xfrm>
          <a:prstGeom prst="rect">
            <a:avLst/>
          </a:prstGeom>
          <a:noFill/>
          <a:ln>
            <a:solidFill>
              <a:schemeClr val="accent1"/>
            </a:solidFill>
            <a:extLst>
              <a:ext uri="{C807C97D-BFC1-408E-A445-0C87EB9F89A2}">
                <ask:lineSketchStyleProps xmlns:ask="http://schemas.microsoft.com/office/drawing/2018/sketchyshapes">
                  <ask:type>
                    <ask:lineSketchNone/>
                  </ask:type>
                </ask:lineSketchStyleProps>
              </a:ext>
            </a:extLst>
          </a:ln>
        </p:spPr>
        <p:txBody>
          <a:bodyPr wrap="square" rtlCol="0">
            <a:spAutoFit/>
          </a:bodyPr>
          <a:lstStyle/>
          <a:p>
            <a:pPr defTabSz="429729"/>
            <a:r>
              <a:rPr lang="en-GB" sz="1034" dirty="0">
                <a:latin typeface="Arial" panose="020B0604020202020204" pitchFamily="34" charset="0"/>
                <a:cs typeface="Arial" panose="020B0604020202020204" pitchFamily="34" charset="0"/>
              </a:rPr>
              <a:t>DfE are clear that ALL schools should BE INCLUSIVE by offering intervention and support to improve attendance.  Therefore, an attendance target of a blanket 95% MAY not be achievable or appropriate. </a:t>
            </a:r>
          </a:p>
        </p:txBody>
      </p:sp>
      <p:cxnSp>
        <p:nvCxnSpPr>
          <p:cNvPr id="14" name="Straight Arrow Connector 13">
            <a:extLst>
              <a:ext uri="{FF2B5EF4-FFF2-40B4-BE49-F238E27FC236}">
                <a16:creationId xmlns:a16="http://schemas.microsoft.com/office/drawing/2014/main" id="{B2F89EDA-51FB-33CE-352A-F134774B8DE0}"/>
              </a:ext>
            </a:extLst>
          </p:cNvPr>
          <p:cNvCxnSpPr>
            <a:cxnSpLocks/>
            <a:stCxn id="6" idx="2"/>
            <a:endCxn id="7" idx="0"/>
          </p:cNvCxnSpPr>
          <p:nvPr/>
        </p:nvCxnSpPr>
        <p:spPr>
          <a:xfrm flipH="1">
            <a:off x="1344232" y="5196806"/>
            <a:ext cx="1" cy="17308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9" name="Straight Arrow Connector 18">
            <a:extLst>
              <a:ext uri="{FF2B5EF4-FFF2-40B4-BE49-F238E27FC236}">
                <a16:creationId xmlns:a16="http://schemas.microsoft.com/office/drawing/2014/main" id="{13B23C3D-38DB-7BFD-AD0B-24C8FE0F4029}"/>
              </a:ext>
            </a:extLst>
          </p:cNvPr>
          <p:cNvCxnSpPr>
            <a:cxnSpLocks/>
            <a:stCxn id="7" idx="2"/>
            <a:endCxn id="11" idx="0"/>
          </p:cNvCxnSpPr>
          <p:nvPr/>
        </p:nvCxnSpPr>
        <p:spPr>
          <a:xfrm>
            <a:off x="1344232" y="5958729"/>
            <a:ext cx="0" cy="17308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872963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61632196-4605-332E-BA1B-57EB1ECA1F25}"/>
              </a:ext>
            </a:extLst>
          </p:cNvPr>
          <p:cNvSpPr txBox="1">
            <a:spLocks noChangeArrowheads="1"/>
          </p:cNvSpPr>
          <p:nvPr/>
        </p:nvSpPr>
        <p:spPr bwMode="auto">
          <a:xfrm>
            <a:off x="106945" y="2102681"/>
            <a:ext cx="5760000" cy="540000"/>
          </a:xfrm>
          <a:prstGeom prst="rect">
            <a:avLst/>
          </a:prstGeom>
          <a:solidFill>
            <a:srgbClr val="FFC000"/>
          </a:solidFill>
          <a:ln w="9525">
            <a:solidFill>
              <a:srgbClr val="000000"/>
            </a:solidFill>
            <a:miter lim="800000"/>
            <a:headEnd/>
            <a:tailEnd/>
          </a:ln>
        </p:spPr>
        <p:txBody>
          <a:bodyPr vert="horz" wrap="square" lIns="94500" tIns="47250" rIns="94500" bIns="47250" numCol="1" anchor="t" anchorCtr="0" compatLnSpc="1">
            <a:prstTxWarp prst="textNoShape">
              <a:avLst/>
            </a:prstTxWarp>
          </a:bodyPr>
          <a:lstStyle/>
          <a:p>
            <a:pPr algn="ct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Parent / Carer attends Attendance Contract meeting.    Attendance Contract is completed and signed, with barriers identified and actions to remove them.</a:t>
            </a:r>
            <a:endParaRPr lang="en-US" altLang="en-US" sz="900" dirty="0">
              <a:latin typeface="Arial" panose="020B0604020202020204" pitchFamily="34" charset="0"/>
              <a:cs typeface="Arial" panose="020B0604020202020204" pitchFamily="34" charset="0"/>
            </a:endParaRPr>
          </a:p>
        </p:txBody>
      </p:sp>
      <p:sp>
        <p:nvSpPr>
          <p:cNvPr id="4" name="Text Box 38">
            <a:extLst>
              <a:ext uri="{FF2B5EF4-FFF2-40B4-BE49-F238E27FC236}">
                <a16:creationId xmlns:a16="http://schemas.microsoft.com/office/drawing/2014/main" id="{6F326FD9-8E65-1526-A825-132CF0368537}"/>
              </a:ext>
            </a:extLst>
          </p:cNvPr>
          <p:cNvSpPr txBox="1">
            <a:spLocks noChangeArrowheads="1"/>
          </p:cNvSpPr>
          <p:nvPr/>
        </p:nvSpPr>
        <p:spPr bwMode="auto">
          <a:xfrm>
            <a:off x="6634528" y="3060757"/>
            <a:ext cx="3204000" cy="759608"/>
          </a:xfrm>
          <a:prstGeom prst="rect">
            <a:avLst/>
          </a:prstGeom>
          <a:solidFill>
            <a:srgbClr val="92D050"/>
          </a:solidFill>
          <a:ln w="9525">
            <a:solidFill>
              <a:srgbClr val="000000"/>
            </a:solidFill>
            <a:miter lim="800000"/>
            <a:headEnd/>
            <a:tailEnd/>
          </a:ln>
        </p:spPr>
        <p:txBody>
          <a:bodyPr vert="horz" wrap="square" lIns="94500" tIns="47250" rIns="94500" bIns="47250" numCol="1" anchor="t" anchorCtr="0" compatLnSpc="1">
            <a:prstTxWarp prst="textNoShape">
              <a:avLst/>
            </a:prstTxWarp>
          </a:bodyPr>
          <a:lstStyle/>
          <a:p>
            <a:pPr algn="ct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Pupil is open / being supported by an outside agency. </a:t>
            </a:r>
          </a:p>
          <a:p>
            <a:pPr algn="ctr" defTabSz="945032" eaLnBrk="0" fontAlgn="base" hangingPunct="0">
              <a:spcBef>
                <a:spcPct val="0"/>
              </a:spcBef>
              <a:spcAft>
                <a:spcPct val="0"/>
              </a:spcAft>
            </a:pPr>
            <a:endParaRPr lang="en-US" altLang="en-US" sz="900" dirty="0">
              <a:latin typeface="Arial" panose="020B0604020202020204" pitchFamily="34" charset="0"/>
              <a:ea typeface="Aptos" panose="020B0004020202020204" pitchFamily="34" charset="0"/>
              <a:cs typeface="Arial" panose="020B0604020202020204" pitchFamily="34" charset="0"/>
            </a:endParaRPr>
          </a:p>
          <a:p>
            <a:pPr algn="ct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Letter to be sent    </a:t>
            </a:r>
            <a:r>
              <a:rPr lang="en-US" altLang="en-US" sz="900" b="1" i="1" dirty="0">
                <a:latin typeface="Arial" panose="020B0604020202020204" pitchFamily="34" charset="0"/>
                <a:ea typeface="Aptos" panose="020B0004020202020204" pitchFamily="34" charset="0"/>
                <a:cs typeface="Arial" panose="020B0604020202020204" pitchFamily="34" charset="0"/>
              </a:rPr>
              <a:t>Failed to attend Attendance Contract Letter. Child is open to outside agency professionals</a:t>
            </a:r>
            <a:endParaRPr lang="en-US" altLang="en-US" sz="900" i="1" dirty="0">
              <a:latin typeface="Arial" panose="020B0604020202020204" pitchFamily="34" charset="0"/>
              <a:cs typeface="Arial" panose="020B0604020202020204" pitchFamily="34" charset="0"/>
            </a:endParaRPr>
          </a:p>
          <a:p>
            <a:pPr defTabSz="945032" eaLnBrk="0" fontAlgn="base" hangingPunct="0">
              <a:spcBef>
                <a:spcPct val="0"/>
              </a:spcBef>
              <a:spcAft>
                <a:spcPct val="0"/>
              </a:spcAft>
            </a:pPr>
            <a:endParaRPr lang="en-US" altLang="en-US" sz="900" dirty="0">
              <a:latin typeface="Arial" panose="020B0604020202020204" pitchFamily="34" charset="0"/>
              <a:cs typeface="Arial" panose="020B0604020202020204" pitchFamily="34" charset="0"/>
            </a:endParaRPr>
          </a:p>
        </p:txBody>
      </p:sp>
      <p:sp>
        <p:nvSpPr>
          <p:cNvPr id="5" name="Text Box 39">
            <a:extLst>
              <a:ext uri="{FF2B5EF4-FFF2-40B4-BE49-F238E27FC236}">
                <a16:creationId xmlns:a16="http://schemas.microsoft.com/office/drawing/2014/main" id="{8D66BF96-0C0D-BA51-2C18-8987EA2B140D}"/>
              </a:ext>
            </a:extLst>
          </p:cNvPr>
          <p:cNvSpPr txBox="1">
            <a:spLocks noChangeArrowheads="1"/>
          </p:cNvSpPr>
          <p:nvPr/>
        </p:nvSpPr>
        <p:spPr bwMode="auto">
          <a:xfrm>
            <a:off x="10119465" y="3029422"/>
            <a:ext cx="2340000" cy="900000"/>
          </a:xfrm>
          <a:prstGeom prst="rect">
            <a:avLst/>
          </a:prstGeom>
          <a:solidFill>
            <a:srgbClr val="92D050"/>
          </a:solidFill>
          <a:ln w="9525">
            <a:solidFill>
              <a:srgbClr val="000000"/>
            </a:solidFill>
            <a:miter lim="800000"/>
            <a:headEnd/>
            <a:tailEnd/>
          </a:ln>
        </p:spPr>
        <p:txBody>
          <a:bodyPr vert="horz" wrap="square" lIns="94500" tIns="47250" rIns="94500" bIns="47250" numCol="1" anchor="t" anchorCtr="0" compatLnSpc="1">
            <a:prstTxWarp prst="textNoShape">
              <a:avLst/>
            </a:prstTxWarp>
          </a:bodyPr>
          <a:lstStyle/>
          <a:p>
            <a:pPr algn="ct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Pupil is NOT open to outside agency,</a:t>
            </a:r>
          </a:p>
          <a:p>
            <a:pPr algn="ctr" defTabSz="945032" eaLnBrk="0" fontAlgn="base" hangingPunct="0">
              <a:spcBef>
                <a:spcPct val="0"/>
              </a:spcBef>
              <a:spcAft>
                <a:spcPct val="0"/>
              </a:spcAft>
            </a:pPr>
            <a:endParaRPr lang="en-US" altLang="en-US" sz="900" dirty="0">
              <a:latin typeface="Arial" panose="020B0604020202020204" pitchFamily="34" charset="0"/>
              <a:ea typeface="Aptos" panose="020B0004020202020204" pitchFamily="34" charset="0"/>
              <a:cs typeface="Arial" panose="020B0604020202020204" pitchFamily="34" charset="0"/>
            </a:endParaRPr>
          </a:p>
          <a:p>
            <a:pPr algn="ct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Letter to be sent  </a:t>
            </a:r>
            <a:r>
              <a:rPr lang="en-US" altLang="en-US" sz="900" i="1" dirty="0">
                <a:latin typeface="Arial" panose="020B0604020202020204" pitchFamily="34" charset="0"/>
                <a:ea typeface="Aptos" panose="020B0004020202020204" pitchFamily="34" charset="0"/>
                <a:cs typeface="Arial" panose="020B0604020202020204" pitchFamily="34" charset="0"/>
              </a:rPr>
              <a:t>-  </a:t>
            </a:r>
            <a:r>
              <a:rPr lang="en-US" altLang="en-US" sz="900" b="1" i="1" dirty="0">
                <a:latin typeface="Arial" panose="020B0604020202020204" pitchFamily="34" charset="0"/>
                <a:ea typeface="Aptos" panose="020B0004020202020204" pitchFamily="34" charset="0"/>
                <a:cs typeface="Arial" panose="020B0604020202020204" pitchFamily="34" charset="0"/>
              </a:rPr>
              <a:t>Failed to attend Attendance Contract Letter. Child is NOT open to outside agency professionals</a:t>
            </a:r>
            <a:endParaRPr lang="en-US" altLang="en-US" sz="900" i="1" dirty="0">
              <a:latin typeface="Arial" panose="020B0604020202020204" pitchFamily="34" charset="0"/>
              <a:cs typeface="Arial" panose="020B0604020202020204" pitchFamily="34" charset="0"/>
            </a:endParaRPr>
          </a:p>
          <a:p>
            <a:pPr defTabSz="945032" eaLnBrk="0" fontAlgn="base" hangingPunct="0">
              <a:spcBef>
                <a:spcPct val="0"/>
              </a:spcBef>
              <a:spcAft>
                <a:spcPct val="0"/>
              </a:spcAft>
            </a:pPr>
            <a:endParaRPr lang="en-US" altLang="en-US" sz="900" dirty="0">
              <a:latin typeface="Arial" panose="020B0604020202020204" pitchFamily="34" charset="0"/>
              <a:cs typeface="Arial" panose="020B0604020202020204" pitchFamily="34" charset="0"/>
            </a:endParaRPr>
          </a:p>
        </p:txBody>
      </p:sp>
      <p:sp>
        <p:nvSpPr>
          <p:cNvPr id="6" name="Text Box 30">
            <a:extLst>
              <a:ext uri="{FF2B5EF4-FFF2-40B4-BE49-F238E27FC236}">
                <a16:creationId xmlns:a16="http://schemas.microsoft.com/office/drawing/2014/main" id="{28193511-F9F1-EAA8-FF95-55D15252BEFD}"/>
              </a:ext>
            </a:extLst>
          </p:cNvPr>
          <p:cNvSpPr txBox="1">
            <a:spLocks noChangeArrowheads="1"/>
          </p:cNvSpPr>
          <p:nvPr/>
        </p:nvSpPr>
        <p:spPr bwMode="auto">
          <a:xfrm>
            <a:off x="6634528" y="2111692"/>
            <a:ext cx="5824937" cy="540000"/>
          </a:xfrm>
          <a:prstGeom prst="rect">
            <a:avLst/>
          </a:prstGeom>
          <a:solidFill>
            <a:srgbClr val="92D050"/>
          </a:solidFill>
          <a:ln w="9525">
            <a:solidFill>
              <a:srgbClr val="000000"/>
            </a:solidFill>
            <a:miter lim="800000"/>
            <a:headEnd/>
            <a:tailEnd/>
          </a:ln>
        </p:spPr>
        <p:txBody>
          <a:bodyPr vert="horz" wrap="square" lIns="94500" tIns="47250" rIns="94500" bIns="47250" numCol="1" anchor="t" anchorCtr="0" compatLnSpc="1">
            <a:prstTxWarp prst="textNoShape">
              <a:avLst/>
            </a:prstTxWarp>
          </a:bodyPr>
          <a:lstStyle/>
          <a:p>
            <a:pPr algn="ct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Parent does not attend the meeting .    Contact parent / carer to ascertain if they agree to Attendance Contract</a:t>
            </a:r>
            <a:endParaRPr lang="en-US" altLang="en-US" sz="900" dirty="0">
              <a:latin typeface="Arial" panose="020B0604020202020204" pitchFamily="34" charset="0"/>
              <a:cs typeface="Arial" panose="020B0604020202020204" pitchFamily="34" charset="0"/>
            </a:endParaRPr>
          </a:p>
        </p:txBody>
      </p:sp>
      <p:sp>
        <p:nvSpPr>
          <p:cNvPr id="8" name="Text Box 36">
            <a:extLst>
              <a:ext uri="{FF2B5EF4-FFF2-40B4-BE49-F238E27FC236}">
                <a16:creationId xmlns:a16="http://schemas.microsoft.com/office/drawing/2014/main" id="{7CA6CBF6-9377-6877-ECAB-36262A05B21C}"/>
              </a:ext>
            </a:extLst>
          </p:cNvPr>
          <p:cNvSpPr txBox="1">
            <a:spLocks noChangeArrowheads="1"/>
          </p:cNvSpPr>
          <p:nvPr/>
        </p:nvSpPr>
        <p:spPr bwMode="auto">
          <a:xfrm>
            <a:off x="106945" y="2908889"/>
            <a:ext cx="5760000" cy="540000"/>
          </a:xfrm>
          <a:prstGeom prst="rect">
            <a:avLst/>
          </a:prstGeom>
          <a:solidFill>
            <a:srgbClr val="FFC000"/>
          </a:solidFill>
          <a:ln w="9525">
            <a:solidFill>
              <a:srgbClr val="000000"/>
            </a:solidFill>
            <a:miter lim="800000"/>
            <a:headEnd/>
            <a:tailEnd/>
          </a:ln>
        </p:spPr>
        <p:txBody>
          <a:bodyPr vert="horz" wrap="square" lIns="94500" tIns="47250" rIns="94500" bIns="47250" numCol="1" anchor="t" anchorCtr="0" compatLnSpc="1">
            <a:prstTxWarp prst="textNoShape">
              <a:avLst/>
            </a:prstTxWarp>
          </a:bodyPr>
          <a:lstStyle/>
          <a:p>
            <a:pPr algn="ct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Subject to barriers identified during Attendance Contract Meeting; Attendance Contract is reviewed regularly as agreed during meeting.   Conduct reviews  of actions, this is case by case, however, should  there be NO IMPROVEMENT in  attendance and engagement take the next step.</a:t>
            </a:r>
            <a:endParaRPr lang="en-US" altLang="en-US" sz="900" dirty="0">
              <a:latin typeface="Arial" panose="020B0604020202020204" pitchFamily="34" charset="0"/>
              <a:cs typeface="Arial" panose="020B0604020202020204" pitchFamily="34" charset="0"/>
            </a:endParaRPr>
          </a:p>
        </p:txBody>
      </p:sp>
      <p:sp>
        <p:nvSpPr>
          <p:cNvPr id="9" name="Text Box 52">
            <a:extLst>
              <a:ext uri="{FF2B5EF4-FFF2-40B4-BE49-F238E27FC236}">
                <a16:creationId xmlns:a16="http://schemas.microsoft.com/office/drawing/2014/main" id="{CEAFC26E-07C2-22BB-0F53-8C7044E2A678}"/>
              </a:ext>
            </a:extLst>
          </p:cNvPr>
          <p:cNvSpPr txBox="1">
            <a:spLocks noChangeArrowheads="1"/>
          </p:cNvSpPr>
          <p:nvPr/>
        </p:nvSpPr>
        <p:spPr bwMode="auto">
          <a:xfrm>
            <a:off x="1994404" y="1376704"/>
            <a:ext cx="8613203" cy="37204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4500" tIns="47250" rIns="94500" bIns="47250" numCol="1" anchor="t" anchorCtr="0" compatLnSpc="1">
            <a:prstTxWarp prst="textNoShape">
              <a:avLst/>
            </a:prstTxWarp>
          </a:bodyPr>
          <a:lstStyle/>
          <a:p>
            <a:pPr algn="ct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School would invite parents/carers to an Attendance Contract meeting.    Letter to be sent  ‘</a:t>
            </a:r>
            <a:r>
              <a:rPr lang="en-US" altLang="en-US" sz="900" b="1" i="1" dirty="0">
                <a:solidFill>
                  <a:srgbClr val="000000"/>
                </a:solidFill>
                <a:latin typeface="Arial" panose="020B0604020202020204" pitchFamily="34" charset="0"/>
                <a:ea typeface="Aptos" panose="020B0004020202020204" pitchFamily="34" charset="0"/>
                <a:cs typeface="Arial" panose="020B0604020202020204" pitchFamily="34" charset="0"/>
              </a:rPr>
              <a:t>Invite to Attendance Contract Mtg letter’</a:t>
            </a:r>
            <a:endParaRPr lang="en-US" altLang="en-US" sz="900" i="1" dirty="0">
              <a:latin typeface="Arial" panose="020B0604020202020204" pitchFamily="34" charset="0"/>
              <a:cs typeface="Arial" panose="020B0604020202020204" pitchFamily="34" charset="0"/>
            </a:endParaRPr>
          </a:p>
          <a:p>
            <a:pPr defTabSz="945032" eaLnBrk="0" fontAlgn="base" hangingPunct="0">
              <a:spcBef>
                <a:spcPct val="0"/>
              </a:spcBef>
              <a:spcAft>
                <a:spcPct val="0"/>
              </a:spcAft>
            </a:pPr>
            <a:endParaRPr lang="en-US" altLang="en-US" sz="900" dirty="0">
              <a:latin typeface="Arial" panose="020B0604020202020204" pitchFamily="34" charset="0"/>
              <a:cs typeface="Arial" panose="020B0604020202020204" pitchFamily="34" charset="0"/>
            </a:endParaRPr>
          </a:p>
        </p:txBody>
      </p:sp>
      <p:sp>
        <p:nvSpPr>
          <p:cNvPr id="10" name="Text Box 21">
            <a:extLst>
              <a:ext uri="{FF2B5EF4-FFF2-40B4-BE49-F238E27FC236}">
                <a16:creationId xmlns:a16="http://schemas.microsoft.com/office/drawing/2014/main" id="{4C04AB78-B93F-B48E-ADF3-A09050DABCA6}"/>
              </a:ext>
            </a:extLst>
          </p:cNvPr>
          <p:cNvSpPr txBox="1">
            <a:spLocks noChangeArrowheads="1"/>
          </p:cNvSpPr>
          <p:nvPr/>
        </p:nvSpPr>
        <p:spPr bwMode="auto">
          <a:xfrm>
            <a:off x="6664102" y="4059941"/>
            <a:ext cx="3204000" cy="406875"/>
          </a:xfrm>
          <a:prstGeom prst="rect">
            <a:avLst/>
          </a:prstGeom>
          <a:solidFill>
            <a:srgbClr val="92D050"/>
          </a:solidFill>
          <a:ln w="9525">
            <a:solidFill>
              <a:srgbClr val="000000"/>
            </a:solidFill>
            <a:miter lim="800000"/>
            <a:headEnd/>
            <a:tailEnd/>
          </a:ln>
        </p:spPr>
        <p:txBody>
          <a:bodyPr vert="horz" wrap="square" lIns="94500" tIns="47250" rIns="94500" bIns="47250" numCol="1" anchor="t" anchorCtr="0" compatLnSpc="1">
            <a:prstTxWarp prst="textNoShape">
              <a:avLst/>
            </a:prstTxWarp>
          </a:bodyPr>
          <a:lstStyle/>
          <a:p>
            <a:pPr algn="ct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Parent would still like an Attendance Contract, school to offer further meeting</a:t>
            </a:r>
            <a:endParaRPr lang="en-US" altLang="en-US" sz="900" dirty="0">
              <a:latin typeface="Arial" panose="020B0604020202020204" pitchFamily="34" charset="0"/>
              <a:cs typeface="Arial" panose="020B0604020202020204" pitchFamily="34" charset="0"/>
            </a:endParaRPr>
          </a:p>
        </p:txBody>
      </p:sp>
      <p:sp>
        <p:nvSpPr>
          <p:cNvPr id="11" name="Text Box 4">
            <a:extLst>
              <a:ext uri="{FF2B5EF4-FFF2-40B4-BE49-F238E27FC236}">
                <a16:creationId xmlns:a16="http://schemas.microsoft.com/office/drawing/2014/main" id="{33945053-5156-05FB-B712-60C1DE2D77B6}"/>
              </a:ext>
            </a:extLst>
          </p:cNvPr>
          <p:cNvSpPr txBox="1">
            <a:spLocks noChangeArrowheads="1"/>
          </p:cNvSpPr>
          <p:nvPr/>
        </p:nvSpPr>
        <p:spPr bwMode="auto">
          <a:xfrm>
            <a:off x="10119465" y="4124189"/>
            <a:ext cx="2340000" cy="510466"/>
          </a:xfrm>
          <a:prstGeom prst="rect">
            <a:avLst/>
          </a:prstGeom>
          <a:solidFill>
            <a:srgbClr val="92D050"/>
          </a:solidFill>
          <a:ln w="6350">
            <a:solidFill>
              <a:srgbClr val="000000"/>
            </a:solidFill>
            <a:miter lim="800000"/>
            <a:headEnd/>
            <a:tailEnd/>
          </a:ln>
        </p:spPr>
        <p:txBody>
          <a:bodyPr vert="horz" wrap="square" lIns="94500" tIns="47250" rIns="94500" bIns="47250" numCol="1" anchor="t" anchorCtr="0" compatLnSpc="1">
            <a:prstTxWarp prst="textNoShape">
              <a:avLst/>
            </a:prstTxWarp>
          </a:bodyPr>
          <a:lstStyle/>
          <a:p>
            <a:pPr algn="ct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 Parent doesn’t engage / doesn’t agree to an Attendance Contract meeting</a:t>
            </a:r>
            <a:endParaRPr lang="en-US" altLang="en-US" sz="900" dirty="0">
              <a:latin typeface="Arial" panose="020B0604020202020204" pitchFamily="34" charset="0"/>
              <a:cs typeface="Arial" panose="020B0604020202020204" pitchFamily="34" charset="0"/>
            </a:endParaRPr>
          </a:p>
          <a:p>
            <a:pPr defTabSz="945032" eaLnBrk="0" fontAlgn="base" hangingPunct="0">
              <a:spcBef>
                <a:spcPct val="0"/>
              </a:spcBef>
              <a:spcAft>
                <a:spcPct val="0"/>
              </a:spcAft>
            </a:pPr>
            <a:endParaRPr lang="en-US" altLang="en-US" sz="900" dirty="0">
              <a:latin typeface="Arial" panose="020B0604020202020204" pitchFamily="34" charset="0"/>
              <a:cs typeface="Arial" panose="020B0604020202020204" pitchFamily="34" charset="0"/>
            </a:endParaRPr>
          </a:p>
        </p:txBody>
      </p:sp>
      <p:sp>
        <p:nvSpPr>
          <p:cNvPr id="12" name="Text Box 11">
            <a:extLst>
              <a:ext uri="{FF2B5EF4-FFF2-40B4-BE49-F238E27FC236}">
                <a16:creationId xmlns:a16="http://schemas.microsoft.com/office/drawing/2014/main" id="{0DA536FD-2120-F69E-7834-0E939030E112}"/>
              </a:ext>
            </a:extLst>
          </p:cNvPr>
          <p:cNvSpPr txBox="1">
            <a:spLocks noChangeArrowheads="1"/>
          </p:cNvSpPr>
          <p:nvPr/>
        </p:nvSpPr>
        <p:spPr bwMode="auto">
          <a:xfrm>
            <a:off x="10119465" y="4987842"/>
            <a:ext cx="2340000" cy="1396766"/>
          </a:xfrm>
          <a:prstGeom prst="rect">
            <a:avLst/>
          </a:prstGeom>
          <a:solidFill>
            <a:srgbClr val="FF0000"/>
          </a:solidFill>
          <a:ln w="9525">
            <a:solidFill>
              <a:srgbClr val="000000"/>
            </a:solidFill>
            <a:miter lim="800000"/>
            <a:headEnd/>
            <a:tailEnd/>
          </a:ln>
        </p:spPr>
        <p:txBody>
          <a:bodyPr vert="horz" wrap="square" lIns="94500" tIns="47250" rIns="94500" bIns="47250" numCol="1" anchor="t" anchorCtr="0" compatLnSpc="1">
            <a:prstTxWarp prst="textNoShape">
              <a:avLst/>
            </a:prstTxWarp>
          </a:bodyPr>
          <a:lstStyle/>
          <a:p>
            <a:pPr algn="ct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If </a:t>
            </a:r>
            <a:r>
              <a:rPr lang="en-US" altLang="en-US" sz="900" dirty="0" err="1">
                <a:latin typeface="Arial" panose="020B0604020202020204" pitchFamily="34" charset="0"/>
                <a:ea typeface="Aptos" panose="020B0004020202020204" pitchFamily="34" charset="0"/>
                <a:cs typeface="Arial" panose="020B0604020202020204" pitchFamily="34" charset="0"/>
              </a:rPr>
              <a:t>unauthorised</a:t>
            </a:r>
            <a:r>
              <a:rPr lang="en-US" altLang="en-US" sz="900" dirty="0">
                <a:latin typeface="Arial" panose="020B0604020202020204" pitchFamily="34" charset="0"/>
                <a:ea typeface="Aptos" panose="020B0004020202020204" pitchFamily="34" charset="0"/>
                <a:cs typeface="Arial" panose="020B0604020202020204" pitchFamily="34" charset="0"/>
              </a:rPr>
              <a:t> absences continues, school to complete online referral form for Notice to Improve.   </a:t>
            </a:r>
          </a:p>
          <a:p>
            <a:pPr algn="ct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 </a:t>
            </a:r>
          </a:p>
          <a:p>
            <a:pPr algn="ctr" defTabSz="945032" eaLnBrk="0" fontAlgn="base" hangingPunct="0">
              <a:spcBef>
                <a:spcPct val="0"/>
              </a:spcBef>
              <a:spcAft>
                <a:spcPct val="0"/>
              </a:spcAft>
            </a:pPr>
            <a:r>
              <a:rPr lang="en-US" altLang="en-US" sz="900" dirty="0">
                <a:latin typeface="Arial" panose="020B0604020202020204" pitchFamily="34" charset="0"/>
                <a:cs typeface="Arial" panose="020B0604020202020204" pitchFamily="34" charset="0"/>
              </a:rPr>
              <a:t>School completed the online referral form via Learn Together.  Legal Panel will agree reasonable attendance targets.  Letter Notice to Improve is sent in conjunction with Legal Panel by School. </a:t>
            </a:r>
          </a:p>
        </p:txBody>
      </p:sp>
      <p:sp>
        <p:nvSpPr>
          <p:cNvPr id="13" name="Text Box 12">
            <a:extLst>
              <a:ext uri="{FF2B5EF4-FFF2-40B4-BE49-F238E27FC236}">
                <a16:creationId xmlns:a16="http://schemas.microsoft.com/office/drawing/2014/main" id="{0CB4D9D2-02C0-30B0-B2EA-580BE5925441}"/>
              </a:ext>
            </a:extLst>
          </p:cNvPr>
          <p:cNvSpPr txBox="1">
            <a:spLocks noChangeArrowheads="1"/>
          </p:cNvSpPr>
          <p:nvPr/>
        </p:nvSpPr>
        <p:spPr bwMode="auto">
          <a:xfrm>
            <a:off x="8437432" y="4752787"/>
            <a:ext cx="1080000" cy="1014383"/>
          </a:xfrm>
          <a:prstGeom prst="rect">
            <a:avLst/>
          </a:prstGeom>
          <a:solidFill>
            <a:srgbClr val="92D050"/>
          </a:solidFill>
          <a:ln w="9525">
            <a:solidFill>
              <a:srgbClr val="000000"/>
            </a:solidFill>
            <a:miter lim="800000"/>
            <a:headEnd/>
            <a:tailEnd/>
          </a:ln>
        </p:spPr>
        <p:txBody>
          <a:bodyPr vert="horz" wrap="square" lIns="94500" tIns="47250" rIns="94500" bIns="47250" numCol="1" anchor="t" anchorCtr="0" compatLnSpc="1">
            <a:prstTxWarp prst="textNoShape">
              <a:avLst/>
            </a:prstTxWarp>
          </a:bodyPr>
          <a:lstStyle/>
          <a:p>
            <a:pPr algn="ct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Parent does not  attend 2</a:t>
            </a:r>
            <a:r>
              <a:rPr lang="en-US" altLang="en-US" sz="900" baseline="30000" dirty="0">
                <a:latin typeface="Arial" panose="020B0604020202020204" pitchFamily="34" charset="0"/>
                <a:ea typeface="Aptos" panose="020B0004020202020204" pitchFamily="34" charset="0"/>
                <a:cs typeface="Arial" panose="020B0604020202020204" pitchFamily="34" charset="0"/>
              </a:rPr>
              <a:t>nd</a:t>
            </a:r>
            <a:r>
              <a:rPr lang="en-US" altLang="en-US" sz="900" dirty="0">
                <a:latin typeface="Arial" panose="020B0604020202020204" pitchFamily="34" charset="0"/>
                <a:ea typeface="Aptos" panose="020B0004020202020204" pitchFamily="34" charset="0"/>
                <a:cs typeface="Arial" panose="020B0604020202020204" pitchFamily="34" charset="0"/>
              </a:rPr>
              <a:t> attempt of arranged Attendance Contract Meeting </a:t>
            </a:r>
            <a:endParaRPr lang="en-US" altLang="en-US" sz="900" dirty="0">
              <a:latin typeface="Arial" panose="020B0604020202020204" pitchFamily="34" charset="0"/>
              <a:cs typeface="Arial" panose="020B0604020202020204" pitchFamily="34" charset="0"/>
            </a:endParaRPr>
          </a:p>
        </p:txBody>
      </p:sp>
      <p:sp>
        <p:nvSpPr>
          <p:cNvPr id="14" name="Text Box 13">
            <a:extLst>
              <a:ext uri="{FF2B5EF4-FFF2-40B4-BE49-F238E27FC236}">
                <a16:creationId xmlns:a16="http://schemas.microsoft.com/office/drawing/2014/main" id="{2A5CDAEE-9F98-0CB6-FB85-A422AA1C5AFC}"/>
              </a:ext>
            </a:extLst>
          </p:cNvPr>
          <p:cNvSpPr txBox="1">
            <a:spLocks noChangeArrowheads="1"/>
          </p:cNvSpPr>
          <p:nvPr/>
        </p:nvSpPr>
        <p:spPr bwMode="auto">
          <a:xfrm>
            <a:off x="6664102" y="4752787"/>
            <a:ext cx="1141691" cy="720000"/>
          </a:xfrm>
          <a:prstGeom prst="rect">
            <a:avLst/>
          </a:prstGeom>
          <a:solidFill>
            <a:srgbClr val="92D050"/>
          </a:solidFill>
          <a:ln w="9525">
            <a:solidFill>
              <a:srgbClr val="000000"/>
            </a:solidFill>
            <a:miter lim="800000"/>
            <a:headEnd/>
            <a:tailEnd/>
          </a:ln>
        </p:spPr>
        <p:txBody>
          <a:bodyPr vert="horz" wrap="square" lIns="94500" tIns="47250" rIns="94500" bIns="47250" numCol="1" anchor="t" anchorCtr="0" compatLnSpc="1">
            <a:prstTxWarp prst="textNoShape">
              <a:avLst/>
            </a:prstTxWarp>
          </a:bodyPr>
          <a:lstStyle/>
          <a:p>
            <a:pPr algn="ct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Parent attends Attendance Contract meeting</a:t>
            </a:r>
            <a:endParaRPr lang="en-US" altLang="en-US" sz="900" dirty="0">
              <a:latin typeface="Arial" panose="020B0604020202020204" pitchFamily="34" charset="0"/>
              <a:cs typeface="Arial" panose="020B0604020202020204" pitchFamily="34" charset="0"/>
            </a:endParaRPr>
          </a:p>
        </p:txBody>
      </p:sp>
      <p:sp>
        <p:nvSpPr>
          <p:cNvPr id="15" name="Text Box 29">
            <a:extLst>
              <a:ext uri="{FF2B5EF4-FFF2-40B4-BE49-F238E27FC236}">
                <a16:creationId xmlns:a16="http://schemas.microsoft.com/office/drawing/2014/main" id="{99AA9FD7-0784-513C-E997-AE5EECD44339}"/>
              </a:ext>
            </a:extLst>
          </p:cNvPr>
          <p:cNvSpPr txBox="1">
            <a:spLocks noChangeArrowheads="1"/>
          </p:cNvSpPr>
          <p:nvPr/>
        </p:nvSpPr>
        <p:spPr bwMode="auto">
          <a:xfrm>
            <a:off x="102873" y="3671997"/>
            <a:ext cx="1800000" cy="1620000"/>
          </a:xfrm>
          <a:prstGeom prst="rect">
            <a:avLst/>
          </a:prstGeom>
          <a:solidFill>
            <a:srgbClr val="FF0000"/>
          </a:solidFill>
          <a:ln w="9525">
            <a:solidFill>
              <a:srgbClr val="000000"/>
            </a:solidFill>
            <a:miter lim="800000"/>
            <a:headEnd/>
            <a:tailEnd/>
          </a:ln>
        </p:spPr>
        <p:txBody>
          <a:bodyPr vert="horz" wrap="square" lIns="94500" tIns="47250" rIns="94500" bIns="47250" numCol="1" anchor="t" anchorCtr="0" compatLnSpc="1">
            <a:prstTxWarp prst="textNoShape">
              <a:avLst/>
            </a:prstTxWarp>
          </a:bodyPr>
          <a:lstStyle/>
          <a:p>
            <a:pPr algn="ct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Attendance Contract pathway is working, and targets met.</a:t>
            </a:r>
          </a:p>
          <a:p>
            <a:pPr algn="ct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 </a:t>
            </a:r>
          </a:p>
          <a:p>
            <a:pPr algn="ct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Letter to be sent –  </a:t>
            </a:r>
            <a:r>
              <a:rPr lang="en-US" altLang="en-US" sz="900" b="1" i="1" dirty="0">
                <a:solidFill>
                  <a:srgbClr val="000000"/>
                </a:solidFill>
                <a:latin typeface="Arial" panose="020B0604020202020204" pitchFamily="34" charset="0"/>
                <a:ea typeface="Aptos" panose="020B0004020202020204" pitchFamily="34" charset="0"/>
                <a:cs typeface="Arial" panose="020B0604020202020204" pitchFamily="34" charset="0"/>
              </a:rPr>
              <a:t>Attendance Contract was successful and is now concluded </a:t>
            </a:r>
            <a:r>
              <a:rPr lang="en-US" altLang="en-US" sz="900" i="1" dirty="0">
                <a:solidFill>
                  <a:srgbClr val="000000"/>
                </a:solidFill>
                <a:latin typeface="Arial" panose="020B0604020202020204" pitchFamily="34" charset="0"/>
                <a:ea typeface="Aptos" panose="020B0004020202020204" pitchFamily="34" charset="0"/>
                <a:cs typeface="Arial" panose="020B0604020202020204" pitchFamily="34" charset="0"/>
              </a:rPr>
              <a:t> Support should still be available if needed.</a:t>
            </a:r>
            <a:endParaRPr lang="en-US" altLang="en-US" sz="900" i="1" dirty="0">
              <a:latin typeface="Arial" panose="020B0604020202020204" pitchFamily="34" charset="0"/>
              <a:cs typeface="Arial" panose="020B0604020202020204" pitchFamily="34" charset="0"/>
            </a:endParaRPr>
          </a:p>
          <a:p>
            <a:pPr defTabSz="945032" eaLnBrk="0" fontAlgn="base" hangingPunct="0">
              <a:spcBef>
                <a:spcPct val="0"/>
              </a:spcBef>
              <a:spcAft>
                <a:spcPct val="0"/>
              </a:spcAft>
            </a:pPr>
            <a:endParaRPr lang="en-US" altLang="en-US" sz="900" dirty="0">
              <a:latin typeface="Arial" panose="020B0604020202020204" pitchFamily="34" charset="0"/>
              <a:cs typeface="Arial" panose="020B0604020202020204" pitchFamily="34" charset="0"/>
            </a:endParaRPr>
          </a:p>
        </p:txBody>
      </p:sp>
      <p:sp>
        <p:nvSpPr>
          <p:cNvPr id="16" name="Text Box 19">
            <a:extLst>
              <a:ext uri="{FF2B5EF4-FFF2-40B4-BE49-F238E27FC236}">
                <a16:creationId xmlns:a16="http://schemas.microsoft.com/office/drawing/2014/main" id="{8A95026D-B60A-420A-D16E-CD6E0291F121}"/>
              </a:ext>
            </a:extLst>
          </p:cNvPr>
          <p:cNvSpPr txBox="1">
            <a:spLocks noChangeArrowheads="1"/>
          </p:cNvSpPr>
          <p:nvPr/>
        </p:nvSpPr>
        <p:spPr bwMode="auto">
          <a:xfrm>
            <a:off x="2086149" y="3680849"/>
            <a:ext cx="1800000" cy="1620000"/>
          </a:xfrm>
          <a:prstGeom prst="rect">
            <a:avLst/>
          </a:prstGeom>
          <a:solidFill>
            <a:srgbClr val="FFC000"/>
          </a:solidFill>
          <a:ln w="9525">
            <a:solidFill>
              <a:srgbClr val="000000"/>
            </a:solidFill>
            <a:miter lim="800000"/>
            <a:headEnd/>
            <a:tailEnd/>
          </a:ln>
        </p:spPr>
        <p:txBody>
          <a:bodyPr vert="horz" wrap="square" lIns="94500" tIns="47250" rIns="94500" bIns="47250" numCol="1" anchor="t" anchorCtr="0" compatLnSpc="1">
            <a:prstTxWarp prst="textNoShape">
              <a:avLst/>
            </a:prstTxWarp>
          </a:bodyPr>
          <a:lstStyle/>
          <a:p>
            <a:pPr algn="ct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Attendance Contract is NOT working. Additional barriers identified. </a:t>
            </a:r>
          </a:p>
          <a:p>
            <a:pPr algn="ctr" defTabSz="945032" eaLnBrk="0" fontAlgn="base" hangingPunct="0">
              <a:spcBef>
                <a:spcPct val="0"/>
              </a:spcBef>
              <a:spcAft>
                <a:spcPct val="0"/>
              </a:spcAft>
            </a:pPr>
            <a:endParaRPr lang="en-US" altLang="en-US" sz="900" dirty="0">
              <a:latin typeface="Arial" panose="020B0604020202020204" pitchFamily="34" charset="0"/>
              <a:ea typeface="Aptos" panose="020B0004020202020204" pitchFamily="34" charset="0"/>
              <a:cs typeface="Arial" panose="020B0604020202020204" pitchFamily="34" charset="0"/>
            </a:endParaRPr>
          </a:p>
          <a:p>
            <a:pPr algn="ct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Letter to be sent  </a:t>
            </a:r>
            <a:r>
              <a:rPr lang="en-US" altLang="en-US" sz="900" b="1" i="1" dirty="0">
                <a:solidFill>
                  <a:srgbClr val="000000"/>
                </a:solidFill>
                <a:latin typeface="Arial" panose="020B0604020202020204" pitchFamily="34" charset="0"/>
                <a:ea typeface="Aptos" panose="020B0004020202020204" pitchFamily="34" charset="0"/>
                <a:cs typeface="Arial" panose="020B0604020202020204" pitchFamily="34" charset="0"/>
              </a:rPr>
              <a:t>Attendance Contract not working and there are barriers to attendance</a:t>
            </a:r>
            <a:endParaRPr lang="en-US" altLang="en-US" sz="900" i="1" dirty="0">
              <a:latin typeface="Arial" panose="020B0604020202020204" pitchFamily="34" charset="0"/>
              <a:cs typeface="Arial" panose="020B0604020202020204" pitchFamily="34" charset="0"/>
            </a:endParaRPr>
          </a:p>
          <a:p>
            <a:pPr defTabSz="945032" eaLnBrk="0" fontAlgn="base" hangingPunct="0">
              <a:spcBef>
                <a:spcPct val="0"/>
              </a:spcBef>
              <a:spcAft>
                <a:spcPct val="0"/>
              </a:spcAft>
            </a:pPr>
            <a:r>
              <a:rPr lang="en-US" altLang="en-US" sz="900" dirty="0">
                <a:latin typeface="Arial" panose="020B0604020202020204" pitchFamily="34" charset="0"/>
                <a:cs typeface="Arial" panose="020B0604020202020204" pitchFamily="34" charset="0"/>
              </a:rPr>
              <a:t>Review Attendance Contract and  continued to work with the family on the nurture pathway </a:t>
            </a:r>
          </a:p>
          <a:p>
            <a:pPr defTabSz="945032" eaLnBrk="0" fontAlgn="base" hangingPunct="0">
              <a:spcBef>
                <a:spcPct val="0"/>
              </a:spcBef>
              <a:spcAft>
                <a:spcPct val="0"/>
              </a:spcAft>
            </a:pPr>
            <a:endParaRPr lang="en-US" altLang="en-US" sz="900" dirty="0">
              <a:latin typeface="Arial" panose="020B0604020202020204" pitchFamily="34" charset="0"/>
              <a:cs typeface="Arial" panose="020B0604020202020204" pitchFamily="34" charset="0"/>
            </a:endParaRPr>
          </a:p>
        </p:txBody>
      </p:sp>
      <p:sp>
        <p:nvSpPr>
          <p:cNvPr id="17" name="Text Box 20">
            <a:extLst>
              <a:ext uri="{FF2B5EF4-FFF2-40B4-BE49-F238E27FC236}">
                <a16:creationId xmlns:a16="http://schemas.microsoft.com/office/drawing/2014/main" id="{91510C57-A5ED-1F14-5817-4F3415CA7582}"/>
              </a:ext>
            </a:extLst>
          </p:cNvPr>
          <p:cNvSpPr txBox="1">
            <a:spLocks noChangeArrowheads="1"/>
          </p:cNvSpPr>
          <p:nvPr/>
        </p:nvSpPr>
        <p:spPr bwMode="auto">
          <a:xfrm>
            <a:off x="4032732" y="3671997"/>
            <a:ext cx="1800000" cy="1620000"/>
          </a:xfrm>
          <a:prstGeom prst="rect">
            <a:avLst/>
          </a:prstGeom>
          <a:solidFill>
            <a:srgbClr val="FFC000"/>
          </a:solidFill>
          <a:ln w="9525">
            <a:solidFill>
              <a:srgbClr val="000000"/>
            </a:solidFill>
            <a:miter lim="800000"/>
            <a:headEnd/>
            <a:tailEnd/>
          </a:ln>
        </p:spPr>
        <p:txBody>
          <a:bodyPr vert="horz" wrap="square" lIns="94500" tIns="47250" rIns="94500" bIns="47250" numCol="1" anchor="t" anchorCtr="0" compatLnSpc="1">
            <a:prstTxWarp prst="textNoShape">
              <a:avLst/>
            </a:prstTxWarp>
          </a:bodyPr>
          <a:lstStyle/>
          <a:p>
            <a:pPr algn="ct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Attendance Contract is NOT working due to low engagement/ disguised compliance. </a:t>
            </a:r>
          </a:p>
          <a:p>
            <a:pPr algn="ctr" defTabSz="945032" eaLnBrk="0" fontAlgn="base" hangingPunct="0">
              <a:spcBef>
                <a:spcPct val="0"/>
              </a:spcBef>
              <a:spcAft>
                <a:spcPct val="0"/>
              </a:spcAft>
            </a:pPr>
            <a:endParaRPr lang="en-US" altLang="en-US" sz="900" dirty="0">
              <a:latin typeface="Arial" panose="020B0604020202020204" pitchFamily="34" charset="0"/>
              <a:ea typeface="Aptos" panose="020B0004020202020204" pitchFamily="34" charset="0"/>
              <a:cs typeface="Arial" panose="020B0604020202020204" pitchFamily="34" charset="0"/>
            </a:endParaRPr>
          </a:p>
          <a:p>
            <a:pPr algn="ct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Letter to be sent </a:t>
            </a:r>
            <a:r>
              <a:rPr lang="en-US" altLang="en-US" sz="900" b="1" i="1" dirty="0">
                <a:solidFill>
                  <a:srgbClr val="000000"/>
                </a:solidFill>
                <a:latin typeface="Arial" panose="020B0604020202020204" pitchFamily="34" charset="0"/>
                <a:ea typeface="Aptos" panose="020B0004020202020204" pitchFamily="34" charset="0"/>
                <a:cs typeface="Arial" panose="020B0604020202020204" pitchFamily="34" charset="0"/>
              </a:rPr>
              <a:t>Attendance Contract not working and there is a lack of engagement</a:t>
            </a:r>
            <a:endParaRPr lang="en-US" altLang="en-US" sz="900" i="1" dirty="0">
              <a:latin typeface="Arial" panose="020B0604020202020204" pitchFamily="34" charset="0"/>
              <a:cs typeface="Arial" panose="020B0604020202020204" pitchFamily="34" charset="0"/>
            </a:endParaRPr>
          </a:p>
          <a:p>
            <a:pPr defTabSz="945032" eaLnBrk="0" fontAlgn="base" hangingPunct="0">
              <a:spcBef>
                <a:spcPct val="0"/>
              </a:spcBef>
              <a:spcAft>
                <a:spcPct val="0"/>
              </a:spcAft>
            </a:pPr>
            <a:endParaRPr lang="en-US" altLang="en-US" sz="900" dirty="0">
              <a:latin typeface="Arial" panose="020B0604020202020204" pitchFamily="34" charset="0"/>
              <a:cs typeface="Arial" panose="020B0604020202020204" pitchFamily="34" charset="0"/>
            </a:endParaRPr>
          </a:p>
        </p:txBody>
      </p:sp>
      <p:sp>
        <p:nvSpPr>
          <p:cNvPr id="18" name="Text Box 2">
            <a:extLst>
              <a:ext uri="{FF2B5EF4-FFF2-40B4-BE49-F238E27FC236}">
                <a16:creationId xmlns:a16="http://schemas.microsoft.com/office/drawing/2014/main" id="{09960136-A55F-D71F-86E8-F47FCF76888D}"/>
              </a:ext>
            </a:extLst>
          </p:cNvPr>
          <p:cNvSpPr txBox="1">
            <a:spLocks noChangeArrowheads="1"/>
          </p:cNvSpPr>
          <p:nvPr/>
        </p:nvSpPr>
        <p:spPr bwMode="auto">
          <a:xfrm>
            <a:off x="2086149" y="6752763"/>
            <a:ext cx="3757557" cy="1301880"/>
          </a:xfrm>
          <a:prstGeom prst="rect">
            <a:avLst/>
          </a:prstGeom>
          <a:solidFill>
            <a:srgbClr val="FFFF00"/>
          </a:solidFill>
          <a:ln w="9525">
            <a:solidFill>
              <a:srgbClr val="000000"/>
            </a:solidFill>
            <a:miter lim="800000"/>
            <a:headEnd/>
            <a:tailEnd/>
          </a:ln>
        </p:spPr>
        <p:txBody>
          <a:bodyPr vert="horz" wrap="square" lIns="94500" tIns="47250" rIns="94500" bIns="47250" numCol="1" anchor="t" anchorCtr="0" compatLnSpc="1">
            <a:prstTxWarp prst="textNoShape">
              <a:avLst/>
            </a:prstTxWarp>
          </a:bodyPr>
          <a:lstStyle/>
          <a:p>
            <a:pPr algn="ct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Parent / Carers want to cease Attendance Contract</a:t>
            </a:r>
            <a:endParaRPr lang="en-US" altLang="en-US" sz="900" dirty="0">
              <a:latin typeface="Arial" panose="020B0604020202020204" pitchFamily="34" charset="0"/>
              <a:cs typeface="Arial" panose="020B0604020202020204" pitchFamily="34" charset="0"/>
            </a:endParaRPr>
          </a:p>
          <a:p>
            <a:pPr algn="ctr" defTabSz="945032" eaLnBrk="0" fontAlgn="base" hangingPunct="0">
              <a:spcBef>
                <a:spcPct val="0"/>
              </a:spcBef>
              <a:spcAft>
                <a:spcPct val="0"/>
              </a:spcAft>
            </a:pPr>
            <a:r>
              <a:rPr lang="en-US" altLang="en-US" sz="900" dirty="0">
                <a:solidFill>
                  <a:srgbClr val="000000"/>
                </a:solidFill>
                <a:latin typeface="Arial" panose="020B0604020202020204" pitchFamily="34" charset="0"/>
                <a:ea typeface="Aptos" panose="020B0004020202020204" pitchFamily="34" charset="0"/>
                <a:cs typeface="Arial" panose="020B0604020202020204" pitchFamily="34" charset="0"/>
              </a:rPr>
              <a:t>Parent / Carers can opt out of the Attendance Contract at any time. If request received.</a:t>
            </a:r>
          </a:p>
          <a:p>
            <a:pPr algn="ctr" defTabSz="945032" eaLnBrk="0" fontAlgn="base" hangingPunct="0">
              <a:spcBef>
                <a:spcPct val="0"/>
              </a:spcBef>
              <a:spcAft>
                <a:spcPct val="0"/>
              </a:spcAft>
            </a:pPr>
            <a:endParaRPr lang="en-US" altLang="en-US" sz="900" dirty="0">
              <a:solidFill>
                <a:srgbClr val="000000"/>
              </a:solidFill>
              <a:latin typeface="Arial" panose="020B0604020202020204" pitchFamily="34" charset="0"/>
              <a:ea typeface="Aptos" panose="020B0004020202020204" pitchFamily="34" charset="0"/>
              <a:cs typeface="Arial" panose="020B0604020202020204" pitchFamily="34" charset="0"/>
            </a:endParaRPr>
          </a:p>
          <a:p>
            <a:pPr algn="ctr" defTabSz="945032" eaLnBrk="0" fontAlgn="base" hangingPunct="0">
              <a:spcBef>
                <a:spcPct val="0"/>
              </a:spcBef>
              <a:spcAft>
                <a:spcPct val="0"/>
              </a:spcAft>
            </a:pPr>
            <a:r>
              <a:rPr lang="en-US" altLang="en-US" sz="900" dirty="0">
                <a:solidFill>
                  <a:srgbClr val="000000"/>
                </a:solidFill>
                <a:latin typeface="Arial" panose="020B0604020202020204" pitchFamily="34" charset="0"/>
                <a:ea typeface="Aptos" panose="020B0004020202020204" pitchFamily="34" charset="0"/>
                <a:cs typeface="Arial" panose="020B0604020202020204" pitchFamily="34" charset="0"/>
              </a:rPr>
              <a:t> Letter to be sent  - </a:t>
            </a:r>
            <a:r>
              <a:rPr lang="en-US" altLang="en-US" sz="900" b="1" dirty="0">
                <a:solidFill>
                  <a:srgbClr val="000000"/>
                </a:solidFill>
                <a:latin typeface="Arial" panose="020B0604020202020204" pitchFamily="34" charset="0"/>
                <a:ea typeface="Aptos" panose="020B0004020202020204" pitchFamily="34" charset="0"/>
                <a:cs typeface="Arial" panose="020B0604020202020204" pitchFamily="34" charset="0"/>
              </a:rPr>
              <a:t>Attendance Contract not working and it is being terminated because parent wants to terminate.</a:t>
            </a:r>
          </a:p>
          <a:p>
            <a:pPr algn="ctr" defTabSz="945032" eaLnBrk="0" fontAlgn="base" hangingPunct="0">
              <a:spcBef>
                <a:spcPct val="0"/>
              </a:spcBef>
              <a:spcAft>
                <a:spcPct val="0"/>
              </a:spcAft>
            </a:pPr>
            <a:endParaRPr lang="en-US" altLang="en-US" sz="900" b="1" dirty="0">
              <a:solidFill>
                <a:srgbClr val="000000"/>
              </a:solidFill>
              <a:latin typeface="Arial" panose="020B0604020202020204" pitchFamily="34" charset="0"/>
              <a:cs typeface="Arial" panose="020B0604020202020204" pitchFamily="34" charset="0"/>
            </a:endParaRPr>
          </a:p>
          <a:p>
            <a:pPr algn="ctr" defTabSz="945032" eaLnBrk="0" fontAlgn="base" hangingPunct="0">
              <a:spcBef>
                <a:spcPct val="0"/>
              </a:spcBef>
              <a:spcAft>
                <a:spcPct val="0"/>
              </a:spcAft>
            </a:pPr>
            <a:r>
              <a:rPr lang="en-US" altLang="en-US" sz="900" b="1" dirty="0">
                <a:solidFill>
                  <a:srgbClr val="000000"/>
                </a:solidFill>
                <a:latin typeface="Arial" panose="020B0604020202020204" pitchFamily="34" charset="0"/>
                <a:cs typeface="Arial" panose="020B0604020202020204" pitchFamily="34" charset="0"/>
              </a:rPr>
              <a:t>If attendance does not improve referral to LA for legal sanctions</a:t>
            </a:r>
            <a:endParaRPr lang="en-US" altLang="en-US" sz="900" dirty="0">
              <a:latin typeface="Arial" panose="020B0604020202020204" pitchFamily="34" charset="0"/>
              <a:cs typeface="Arial" panose="020B0604020202020204" pitchFamily="34" charset="0"/>
            </a:endParaRPr>
          </a:p>
          <a:p>
            <a:pPr defTabSz="945032" eaLnBrk="0" fontAlgn="base" hangingPunct="0">
              <a:spcBef>
                <a:spcPct val="0"/>
              </a:spcBef>
              <a:spcAft>
                <a:spcPct val="0"/>
              </a:spcAft>
            </a:pPr>
            <a:endParaRPr lang="en-US" altLang="en-US" sz="900" dirty="0">
              <a:latin typeface="Arial" panose="020B0604020202020204" pitchFamily="34" charset="0"/>
              <a:cs typeface="Arial" panose="020B0604020202020204" pitchFamily="34" charset="0"/>
            </a:endParaRPr>
          </a:p>
        </p:txBody>
      </p:sp>
      <p:sp>
        <p:nvSpPr>
          <p:cNvPr id="19" name="Text Box 8">
            <a:extLst>
              <a:ext uri="{FF2B5EF4-FFF2-40B4-BE49-F238E27FC236}">
                <a16:creationId xmlns:a16="http://schemas.microsoft.com/office/drawing/2014/main" id="{C45F85F5-3C9F-2D51-FA39-1191BE307335}"/>
              </a:ext>
            </a:extLst>
          </p:cNvPr>
          <p:cNvSpPr txBox="1">
            <a:spLocks noChangeArrowheads="1"/>
          </p:cNvSpPr>
          <p:nvPr/>
        </p:nvSpPr>
        <p:spPr bwMode="auto">
          <a:xfrm>
            <a:off x="102873" y="5441184"/>
            <a:ext cx="1800000" cy="898904"/>
          </a:xfrm>
          <a:prstGeom prst="rect">
            <a:avLst/>
          </a:prstGeom>
          <a:solidFill>
            <a:srgbClr val="FFC000"/>
          </a:solidFill>
          <a:ln w="9525">
            <a:solidFill>
              <a:srgbClr val="000000"/>
            </a:solidFill>
            <a:miter lim="800000"/>
            <a:headEnd/>
            <a:tailEnd/>
          </a:ln>
        </p:spPr>
        <p:txBody>
          <a:bodyPr vert="horz" wrap="square" lIns="94500" tIns="47250" rIns="94500" bIns="47250" numCol="1" anchor="t" anchorCtr="0" compatLnSpc="1">
            <a:prstTxWarp prst="textNoShape">
              <a:avLst/>
            </a:prstTxWarp>
          </a:bodyPr>
          <a:lstStyle/>
          <a:p>
            <a:pP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Attendance improves. </a:t>
            </a:r>
          </a:p>
          <a:p>
            <a:pPr defTabSz="945032" eaLnBrk="0" fontAlgn="base" hangingPunct="0">
              <a:spcBef>
                <a:spcPct val="0"/>
              </a:spcBef>
              <a:spcAft>
                <a:spcPct val="0"/>
              </a:spcAft>
            </a:pPr>
            <a:endParaRPr lang="en-US" altLang="en-US" sz="900" dirty="0">
              <a:latin typeface="Arial" panose="020B0604020202020204" pitchFamily="34" charset="0"/>
              <a:ea typeface="Aptos" panose="020B0004020202020204" pitchFamily="34" charset="0"/>
              <a:cs typeface="Arial" panose="020B0604020202020204" pitchFamily="34" charset="0"/>
            </a:endParaRPr>
          </a:p>
          <a:p>
            <a:pPr defTabSz="945032" eaLnBrk="0" fontAlgn="base" hangingPunct="0">
              <a:spcBef>
                <a:spcPct val="0"/>
              </a:spcBef>
              <a:spcAft>
                <a:spcPct val="0"/>
              </a:spcAft>
            </a:pPr>
            <a:r>
              <a:rPr lang="en-US" altLang="en-US" sz="900" dirty="0">
                <a:latin typeface="Arial" panose="020B0604020202020204" pitchFamily="34" charset="0"/>
                <a:cs typeface="Arial" panose="020B0604020202020204" pitchFamily="34" charset="0"/>
              </a:rPr>
              <a:t>Attendance contract can continue to monitor attendance for sustained improvement.</a:t>
            </a:r>
          </a:p>
        </p:txBody>
      </p:sp>
      <p:sp>
        <p:nvSpPr>
          <p:cNvPr id="20" name="Text Box 4">
            <a:extLst>
              <a:ext uri="{FF2B5EF4-FFF2-40B4-BE49-F238E27FC236}">
                <a16:creationId xmlns:a16="http://schemas.microsoft.com/office/drawing/2014/main" id="{01F851B9-6F8A-52F5-72E1-31C172BC278C}"/>
              </a:ext>
            </a:extLst>
          </p:cNvPr>
          <p:cNvSpPr txBox="1">
            <a:spLocks noChangeArrowheads="1"/>
          </p:cNvSpPr>
          <p:nvPr/>
        </p:nvSpPr>
        <p:spPr bwMode="auto">
          <a:xfrm>
            <a:off x="2575629" y="5527040"/>
            <a:ext cx="3257103" cy="898904"/>
          </a:xfrm>
          <a:prstGeom prst="rect">
            <a:avLst/>
          </a:prstGeom>
          <a:solidFill>
            <a:srgbClr val="FF0000"/>
          </a:solidFill>
          <a:ln w="9525">
            <a:solidFill>
              <a:srgbClr val="000000"/>
            </a:solidFill>
            <a:miter lim="800000"/>
            <a:headEnd/>
            <a:tailEnd/>
          </a:ln>
        </p:spPr>
        <p:txBody>
          <a:bodyPr vert="horz" wrap="square" lIns="94500" tIns="47250" rIns="94500" bIns="47250" numCol="1" anchor="t" anchorCtr="0" compatLnSpc="1">
            <a:prstTxWarp prst="textNoShape">
              <a:avLst/>
            </a:prstTxWarp>
          </a:bodyPr>
          <a:lstStyle/>
          <a:p>
            <a:pPr algn="ct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Attendance does NOT improve. Persistent </a:t>
            </a:r>
            <a:r>
              <a:rPr lang="en-US" altLang="en-US" sz="900" dirty="0" err="1">
                <a:latin typeface="Arial" panose="020B0604020202020204" pitchFamily="34" charset="0"/>
                <a:ea typeface="Aptos" panose="020B0004020202020204" pitchFamily="34" charset="0"/>
                <a:cs typeface="Arial" panose="020B0604020202020204" pitchFamily="34" charset="0"/>
              </a:rPr>
              <a:t>unauthorised</a:t>
            </a:r>
            <a:r>
              <a:rPr lang="en-US" altLang="en-US" sz="900" dirty="0">
                <a:latin typeface="Arial" panose="020B0604020202020204" pitchFamily="34" charset="0"/>
                <a:ea typeface="Aptos" panose="020B0004020202020204" pitchFamily="34" charset="0"/>
                <a:cs typeface="Arial" panose="020B0604020202020204" pitchFamily="34" charset="0"/>
              </a:rPr>
              <a:t> absences continue, </a:t>
            </a:r>
          </a:p>
          <a:p>
            <a:pPr algn="ctr" defTabSz="945032" eaLnBrk="0" fontAlgn="base" hangingPunct="0">
              <a:spcBef>
                <a:spcPct val="0"/>
              </a:spcBef>
              <a:spcAft>
                <a:spcPct val="0"/>
              </a:spcAft>
            </a:pPr>
            <a:endParaRPr lang="en-US" altLang="en-US" sz="900" dirty="0">
              <a:latin typeface="Arial" panose="020B0604020202020204" pitchFamily="34" charset="0"/>
              <a:ea typeface="Aptos" panose="020B0004020202020204" pitchFamily="34" charset="0"/>
              <a:cs typeface="Arial" panose="020B0604020202020204" pitchFamily="34" charset="0"/>
            </a:endParaRPr>
          </a:p>
          <a:p>
            <a:pPr algn="ct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Letter to be sent  -   </a:t>
            </a:r>
            <a:r>
              <a:rPr lang="en-US" altLang="en-US" sz="900" b="1" i="1" dirty="0">
                <a:solidFill>
                  <a:srgbClr val="000000"/>
                </a:solidFill>
                <a:latin typeface="Arial" panose="020B0604020202020204" pitchFamily="34" charset="0"/>
                <a:ea typeface="Aptos" panose="020B0004020202020204" pitchFamily="34" charset="0"/>
                <a:cs typeface="Arial" panose="020B0604020202020204" pitchFamily="34" charset="0"/>
              </a:rPr>
              <a:t>Attendance Contract not working and it is being terminated because attendance has not improved</a:t>
            </a:r>
            <a:endParaRPr lang="en-US" altLang="en-US" sz="900" i="1" dirty="0">
              <a:latin typeface="Arial" panose="020B0604020202020204" pitchFamily="34" charset="0"/>
              <a:cs typeface="Arial" panose="020B0604020202020204" pitchFamily="34" charset="0"/>
            </a:endParaRPr>
          </a:p>
          <a:p>
            <a:pPr defTabSz="945032" eaLnBrk="0" fontAlgn="base" hangingPunct="0">
              <a:spcBef>
                <a:spcPct val="0"/>
              </a:spcBef>
              <a:spcAft>
                <a:spcPct val="0"/>
              </a:spcAft>
            </a:pPr>
            <a:endParaRPr lang="en-US" altLang="en-US" sz="900" dirty="0">
              <a:latin typeface="Arial" panose="020B0604020202020204" pitchFamily="34" charset="0"/>
              <a:cs typeface="Arial" panose="020B0604020202020204" pitchFamily="34" charset="0"/>
            </a:endParaRPr>
          </a:p>
        </p:txBody>
      </p:sp>
      <p:sp>
        <p:nvSpPr>
          <p:cNvPr id="55" name="Rectangle 55">
            <a:extLst>
              <a:ext uri="{FF2B5EF4-FFF2-40B4-BE49-F238E27FC236}">
                <a16:creationId xmlns:a16="http://schemas.microsoft.com/office/drawing/2014/main" id="{2153CD78-850A-1F4B-D5E8-E57A85FBC9AE}"/>
              </a:ext>
            </a:extLst>
          </p:cNvPr>
          <p:cNvSpPr>
            <a:spLocks noChangeArrowheads="1"/>
          </p:cNvSpPr>
          <p:nvPr/>
        </p:nvSpPr>
        <p:spPr bwMode="auto">
          <a:xfrm>
            <a:off x="1217346" y="839443"/>
            <a:ext cx="190910" cy="2339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4500" tIns="47250" rIns="94500" bIns="47250" numCol="1" anchor="ctr" anchorCtr="0" compatLnSpc="1">
            <a:prstTxWarp prst="textNoShape">
              <a:avLst/>
            </a:prstTxWarp>
            <a:spAutoFit/>
          </a:bodyPr>
          <a:lstStyle/>
          <a:p>
            <a:endParaRPr lang="en-GB" sz="900">
              <a:latin typeface="Arial" panose="020B0604020202020204" pitchFamily="34" charset="0"/>
              <a:cs typeface="Arial" panose="020B0604020202020204" pitchFamily="34" charset="0"/>
            </a:endParaRPr>
          </a:p>
        </p:txBody>
      </p:sp>
      <p:sp>
        <p:nvSpPr>
          <p:cNvPr id="56" name="Rectangle 58">
            <a:extLst>
              <a:ext uri="{FF2B5EF4-FFF2-40B4-BE49-F238E27FC236}">
                <a16:creationId xmlns:a16="http://schemas.microsoft.com/office/drawing/2014/main" id="{30220477-A84B-F2B3-7B9D-563EC5448BEF}"/>
              </a:ext>
            </a:extLst>
          </p:cNvPr>
          <p:cNvSpPr>
            <a:spLocks noChangeArrowheads="1"/>
          </p:cNvSpPr>
          <p:nvPr/>
        </p:nvSpPr>
        <p:spPr bwMode="auto">
          <a:xfrm>
            <a:off x="1217346" y="700945"/>
            <a:ext cx="190910" cy="5109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4500" tIns="47250" rIns="94500" bIns="47250" numCol="1" anchor="ctr" anchorCtr="0" compatLnSpc="1">
            <a:prstTxWarp prst="textNoShape">
              <a:avLst/>
            </a:prstTxWarp>
            <a:spAutoFit/>
          </a:bodyPr>
          <a:lstStyle/>
          <a:p>
            <a:pPr defTabSz="945032" eaLnBrk="0" fontAlgn="base" hangingPunct="0">
              <a:spcBef>
                <a:spcPct val="0"/>
              </a:spcBef>
              <a:spcAft>
                <a:spcPct val="0"/>
              </a:spcAft>
            </a:pPr>
            <a:br>
              <a:rPr lang="en-GB" altLang="en-US" sz="900">
                <a:latin typeface="Arial" panose="020B0604020202020204" pitchFamily="34" charset="0"/>
                <a:cs typeface="Arial" panose="020B0604020202020204" pitchFamily="34" charset="0"/>
              </a:rPr>
            </a:br>
            <a:endParaRPr lang="en-GB" altLang="en-US" sz="900">
              <a:latin typeface="Arial" panose="020B0604020202020204" pitchFamily="34" charset="0"/>
              <a:cs typeface="Arial" panose="020B0604020202020204" pitchFamily="34" charset="0"/>
            </a:endParaRPr>
          </a:p>
          <a:p>
            <a:pPr defTabSz="945032" eaLnBrk="0" fontAlgn="base" hangingPunct="0">
              <a:spcBef>
                <a:spcPct val="0"/>
              </a:spcBef>
              <a:spcAft>
                <a:spcPct val="0"/>
              </a:spcAft>
            </a:pPr>
            <a:endParaRPr lang="en-GB" altLang="en-US" sz="900">
              <a:latin typeface="Arial" panose="020B0604020202020204" pitchFamily="34" charset="0"/>
              <a:cs typeface="Arial" panose="020B0604020202020204" pitchFamily="34" charset="0"/>
            </a:endParaRPr>
          </a:p>
        </p:txBody>
      </p:sp>
      <p:sp>
        <p:nvSpPr>
          <p:cNvPr id="57" name="Rectangle 60">
            <a:extLst>
              <a:ext uri="{FF2B5EF4-FFF2-40B4-BE49-F238E27FC236}">
                <a16:creationId xmlns:a16="http://schemas.microsoft.com/office/drawing/2014/main" id="{DB25FF46-1864-3910-2BB0-3D8ED655FA33}"/>
              </a:ext>
            </a:extLst>
          </p:cNvPr>
          <p:cNvSpPr>
            <a:spLocks noChangeArrowheads="1"/>
          </p:cNvSpPr>
          <p:nvPr/>
        </p:nvSpPr>
        <p:spPr bwMode="auto">
          <a:xfrm>
            <a:off x="1217346" y="770192"/>
            <a:ext cx="190910" cy="372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4500" tIns="47250" rIns="94500" bIns="47250" numCol="1" anchor="ctr" anchorCtr="0" compatLnSpc="1">
            <a:prstTxWarp prst="textNoShape">
              <a:avLst/>
            </a:prstTxWarp>
            <a:spAutoFit/>
          </a:bodyPr>
          <a:lstStyle/>
          <a:p>
            <a:pPr defTabSz="945032" eaLnBrk="0" fontAlgn="base" hangingPunct="0">
              <a:spcBef>
                <a:spcPct val="0"/>
              </a:spcBef>
              <a:spcAft>
                <a:spcPct val="0"/>
              </a:spcAft>
            </a:pPr>
            <a:endParaRPr lang="en-GB" altLang="en-US" sz="900">
              <a:latin typeface="Arial" panose="020B0604020202020204" pitchFamily="34" charset="0"/>
              <a:cs typeface="Arial" panose="020B0604020202020204" pitchFamily="34" charset="0"/>
            </a:endParaRPr>
          </a:p>
          <a:p>
            <a:pPr defTabSz="945032" eaLnBrk="0" fontAlgn="base" hangingPunct="0">
              <a:spcBef>
                <a:spcPct val="0"/>
              </a:spcBef>
              <a:spcAft>
                <a:spcPct val="0"/>
              </a:spcAft>
            </a:pPr>
            <a:endParaRPr lang="en-GB" altLang="en-US" sz="900">
              <a:latin typeface="Arial" panose="020B0604020202020204" pitchFamily="34" charset="0"/>
              <a:cs typeface="Arial" panose="020B0604020202020204" pitchFamily="34" charset="0"/>
            </a:endParaRPr>
          </a:p>
        </p:txBody>
      </p:sp>
      <p:sp>
        <p:nvSpPr>
          <p:cNvPr id="58" name="Rectangle 63">
            <a:extLst>
              <a:ext uri="{FF2B5EF4-FFF2-40B4-BE49-F238E27FC236}">
                <a16:creationId xmlns:a16="http://schemas.microsoft.com/office/drawing/2014/main" id="{85F0286A-AAE4-AA83-0366-F57442B3CF56}"/>
              </a:ext>
            </a:extLst>
          </p:cNvPr>
          <p:cNvSpPr>
            <a:spLocks noChangeArrowheads="1"/>
          </p:cNvSpPr>
          <p:nvPr/>
        </p:nvSpPr>
        <p:spPr bwMode="auto">
          <a:xfrm>
            <a:off x="1217346" y="839443"/>
            <a:ext cx="190910" cy="2339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4500" tIns="47250" rIns="94500" bIns="47250" numCol="1" anchor="ctr" anchorCtr="0" compatLnSpc="1">
            <a:prstTxWarp prst="textNoShape">
              <a:avLst/>
            </a:prstTxWarp>
            <a:spAutoFit/>
          </a:bodyPr>
          <a:lstStyle/>
          <a:p>
            <a:endParaRPr lang="en-GB" sz="900">
              <a:latin typeface="Arial" panose="020B0604020202020204" pitchFamily="34" charset="0"/>
              <a:cs typeface="Arial" panose="020B0604020202020204" pitchFamily="34" charset="0"/>
            </a:endParaRPr>
          </a:p>
        </p:txBody>
      </p:sp>
      <p:sp>
        <p:nvSpPr>
          <p:cNvPr id="59" name="Rectangle 64">
            <a:extLst>
              <a:ext uri="{FF2B5EF4-FFF2-40B4-BE49-F238E27FC236}">
                <a16:creationId xmlns:a16="http://schemas.microsoft.com/office/drawing/2014/main" id="{D541EC14-3B6D-965F-92E6-50B1333F55A9}"/>
              </a:ext>
            </a:extLst>
          </p:cNvPr>
          <p:cNvSpPr>
            <a:spLocks noChangeArrowheads="1"/>
          </p:cNvSpPr>
          <p:nvPr/>
        </p:nvSpPr>
        <p:spPr bwMode="auto">
          <a:xfrm>
            <a:off x="1217346" y="700945"/>
            <a:ext cx="190910" cy="5109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4500" tIns="47250" rIns="94500" bIns="47250" numCol="1" anchor="ctr" anchorCtr="0" compatLnSpc="1">
            <a:prstTxWarp prst="textNoShape">
              <a:avLst/>
            </a:prstTxWarp>
            <a:spAutoFit/>
          </a:bodyPr>
          <a:lstStyle/>
          <a:p>
            <a:pPr defTabSz="945032" eaLnBrk="0" fontAlgn="base" hangingPunct="0">
              <a:spcBef>
                <a:spcPct val="0"/>
              </a:spcBef>
              <a:spcAft>
                <a:spcPct val="0"/>
              </a:spcAft>
            </a:pPr>
            <a:br>
              <a:rPr lang="en-GB" altLang="en-US" sz="900">
                <a:latin typeface="Arial" panose="020B0604020202020204" pitchFamily="34" charset="0"/>
                <a:cs typeface="Arial" panose="020B0604020202020204" pitchFamily="34" charset="0"/>
              </a:rPr>
            </a:br>
            <a:endParaRPr lang="en-GB" altLang="en-US" sz="900">
              <a:latin typeface="Arial" panose="020B0604020202020204" pitchFamily="34" charset="0"/>
              <a:cs typeface="Arial" panose="020B0604020202020204" pitchFamily="34" charset="0"/>
            </a:endParaRPr>
          </a:p>
          <a:p>
            <a:pPr defTabSz="945032" eaLnBrk="0" fontAlgn="base" hangingPunct="0">
              <a:spcBef>
                <a:spcPct val="0"/>
              </a:spcBef>
              <a:spcAft>
                <a:spcPct val="0"/>
              </a:spcAft>
            </a:pPr>
            <a:endParaRPr lang="en-GB" altLang="en-US" sz="900">
              <a:latin typeface="Arial" panose="020B0604020202020204" pitchFamily="34" charset="0"/>
              <a:cs typeface="Arial" panose="020B0604020202020204" pitchFamily="34" charset="0"/>
            </a:endParaRPr>
          </a:p>
        </p:txBody>
      </p:sp>
      <p:sp>
        <p:nvSpPr>
          <p:cNvPr id="60" name="Rectangle 66">
            <a:extLst>
              <a:ext uri="{FF2B5EF4-FFF2-40B4-BE49-F238E27FC236}">
                <a16:creationId xmlns:a16="http://schemas.microsoft.com/office/drawing/2014/main" id="{57B34A70-1136-5832-C59F-2D2AB9C380D1}"/>
              </a:ext>
            </a:extLst>
          </p:cNvPr>
          <p:cNvSpPr>
            <a:spLocks noChangeArrowheads="1"/>
          </p:cNvSpPr>
          <p:nvPr/>
        </p:nvSpPr>
        <p:spPr bwMode="auto">
          <a:xfrm>
            <a:off x="1217346" y="770192"/>
            <a:ext cx="190910" cy="372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4500" tIns="47250" rIns="94500" bIns="47250" numCol="1" anchor="ctr" anchorCtr="0" compatLnSpc="1">
            <a:prstTxWarp prst="textNoShape">
              <a:avLst/>
            </a:prstTxWarp>
            <a:spAutoFit/>
          </a:bodyPr>
          <a:lstStyle/>
          <a:p>
            <a:pPr defTabSz="945032" eaLnBrk="0" fontAlgn="base" hangingPunct="0">
              <a:spcBef>
                <a:spcPct val="0"/>
              </a:spcBef>
              <a:spcAft>
                <a:spcPct val="0"/>
              </a:spcAft>
            </a:pPr>
            <a:endParaRPr lang="en-GB" altLang="en-US" sz="900">
              <a:latin typeface="Arial" panose="020B0604020202020204" pitchFamily="34" charset="0"/>
              <a:cs typeface="Arial" panose="020B0604020202020204" pitchFamily="34" charset="0"/>
            </a:endParaRPr>
          </a:p>
          <a:p>
            <a:pPr defTabSz="945032" eaLnBrk="0" fontAlgn="base" hangingPunct="0">
              <a:spcBef>
                <a:spcPct val="0"/>
              </a:spcBef>
              <a:spcAft>
                <a:spcPct val="0"/>
              </a:spcAft>
            </a:pPr>
            <a:endParaRPr lang="en-GB" altLang="en-US" sz="900">
              <a:latin typeface="Arial" panose="020B0604020202020204" pitchFamily="34" charset="0"/>
              <a:cs typeface="Arial" panose="020B0604020202020204" pitchFamily="34" charset="0"/>
            </a:endParaRPr>
          </a:p>
        </p:txBody>
      </p:sp>
      <p:sp>
        <p:nvSpPr>
          <p:cNvPr id="61" name="Rectangle 67">
            <a:extLst>
              <a:ext uri="{FF2B5EF4-FFF2-40B4-BE49-F238E27FC236}">
                <a16:creationId xmlns:a16="http://schemas.microsoft.com/office/drawing/2014/main" id="{4A944834-83F2-FC04-641C-E04A128E770A}"/>
              </a:ext>
            </a:extLst>
          </p:cNvPr>
          <p:cNvSpPr>
            <a:spLocks noChangeArrowheads="1"/>
          </p:cNvSpPr>
          <p:nvPr/>
        </p:nvSpPr>
        <p:spPr bwMode="auto">
          <a:xfrm>
            <a:off x="1217344" y="631693"/>
            <a:ext cx="190910" cy="6494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4500" tIns="47250" rIns="94500" bIns="47250" numCol="1" anchor="ctr" anchorCtr="0" compatLnSpc="1">
            <a:prstTxWarp prst="textNoShape">
              <a:avLst/>
            </a:prstTxWarp>
            <a:spAutoFit/>
          </a:bodyPr>
          <a:lstStyle/>
          <a:p>
            <a:pPr defTabSz="945032" eaLnBrk="0" fontAlgn="base" hangingPunct="0">
              <a:spcBef>
                <a:spcPct val="0"/>
              </a:spcBef>
              <a:spcAft>
                <a:spcPct val="0"/>
              </a:spcAft>
            </a:pPr>
            <a:endParaRPr lang="en-GB" altLang="en-US" sz="900">
              <a:latin typeface="Arial" panose="020B0604020202020204" pitchFamily="34" charset="0"/>
              <a:cs typeface="Arial" panose="020B0604020202020204" pitchFamily="34" charset="0"/>
            </a:endParaRPr>
          </a:p>
          <a:p>
            <a:pPr defTabSz="945032" eaLnBrk="0" fontAlgn="base" hangingPunct="0">
              <a:spcBef>
                <a:spcPct val="0"/>
              </a:spcBef>
              <a:spcAft>
                <a:spcPct val="0"/>
              </a:spcAft>
            </a:pPr>
            <a:br>
              <a:rPr lang="en-GB" altLang="en-US" sz="900">
                <a:latin typeface="Arial" panose="020B0604020202020204" pitchFamily="34" charset="0"/>
                <a:cs typeface="Arial" panose="020B0604020202020204" pitchFamily="34" charset="0"/>
              </a:rPr>
            </a:br>
            <a:endParaRPr lang="en-GB" altLang="en-US" sz="900">
              <a:latin typeface="Arial" panose="020B0604020202020204" pitchFamily="34" charset="0"/>
              <a:cs typeface="Arial" panose="020B0604020202020204" pitchFamily="34" charset="0"/>
            </a:endParaRPr>
          </a:p>
          <a:p>
            <a:pPr defTabSz="945032" eaLnBrk="0" fontAlgn="base" hangingPunct="0">
              <a:spcBef>
                <a:spcPct val="0"/>
              </a:spcBef>
              <a:spcAft>
                <a:spcPct val="0"/>
              </a:spcAft>
            </a:pPr>
            <a:endParaRPr lang="en-GB" altLang="en-US" sz="900">
              <a:latin typeface="Arial" panose="020B0604020202020204" pitchFamily="34" charset="0"/>
              <a:cs typeface="Arial" panose="020B0604020202020204" pitchFamily="34" charset="0"/>
            </a:endParaRPr>
          </a:p>
        </p:txBody>
      </p:sp>
      <p:sp>
        <p:nvSpPr>
          <p:cNvPr id="62" name="Rectangle 69">
            <a:extLst>
              <a:ext uri="{FF2B5EF4-FFF2-40B4-BE49-F238E27FC236}">
                <a16:creationId xmlns:a16="http://schemas.microsoft.com/office/drawing/2014/main" id="{BD062415-ECBC-E20D-018A-403BA0F164B5}"/>
              </a:ext>
            </a:extLst>
          </p:cNvPr>
          <p:cNvSpPr>
            <a:spLocks noChangeArrowheads="1"/>
          </p:cNvSpPr>
          <p:nvPr/>
        </p:nvSpPr>
        <p:spPr bwMode="auto">
          <a:xfrm>
            <a:off x="1217346" y="770192"/>
            <a:ext cx="190910" cy="372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4500" tIns="47250" rIns="94500" bIns="47250" numCol="1" anchor="ctr" anchorCtr="0" compatLnSpc="1">
            <a:prstTxWarp prst="textNoShape">
              <a:avLst/>
            </a:prstTxWarp>
            <a:spAutoFit/>
          </a:bodyPr>
          <a:lstStyle/>
          <a:p>
            <a:pPr defTabSz="945032" eaLnBrk="0" fontAlgn="base" hangingPunct="0">
              <a:spcBef>
                <a:spcPct val="0"/>
              </a:spcBef>
              <a:spcAft>
                <a:spcPct val="0"/>
              </a:spcAft>
            </a:pPr>
            <a:endParaRPr lang="en-GB" altLang="en-US" sz="900">
              <a:latin typeface="Arial" panose="020B0604020202020204" pitchFamily="34" charset="0"/>
              <a:cs typeface="Arial" panose="020B0604020202020204" pitchFamily="34" charset="0"/>
            </a:endParaRPr>
          </a:p>
          <a:p>
            <a:pPr defTabSz="945032" eaLnBrk="0" fontAlgn="base" hangingPunct="0">
              <a:spcBef>
                <a:spcPct val="0"/>
              </a:spcBef>
              <a:spcAft>
                <a:spcPct val="0"/>
              </a:spcAft>
            </a:pPr>
            <a:endParaRPr lang="en-GB" altLang="en-US" sz="900">
              <a:latin typeface="Arial" panose="020B0604020202020204" pitchFamily="34" charset="0"/>
              <a:cs typeface="Arial" panose="020B0604020202020204" pitchFamily="34" charset="0"/>
            </a:endParaRPr>
          </a:p>
        </p:txBody>
      </p:sp>
      <p:sp>
        <p:nvSpPr>
          <p:cNvPr id="63" name="Rectangle 72">
            <a:extLst>
              <a:ext uri="{FF2B5EF4-FFF2-40B4-BE49-F238E27FC236}">
                <a16:creationId xmlns:a16="http://schemas.microsoft.com/office/drawing/2014/main" id="{66F12198-6926-B45F-C071-35A109A0B69C}"/>
              </a:ext>
            </a:extLst>
          </p:cNvPr>
          <p:cNvSpPr>
            <a:spLocks noChangeArrowheads="1"/>
          </p:cNvSpPr>
          <p:nvPr/>
        </p:nvSpPr>
        <p:spPr bwMode="auto">
          <a:xfrm>
            <a:off x="1217346" y="839443"/>
            <a:ext cx="190910" cy="2339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4500" tIns="47250" rIns="94500" bIns="47250" numCol="1" anchor="ctr" anchorCtr="0" compatLnSpc="1">
            <a:prstTxWarp prst="textNoShape">
              <a:avLst/>
            </a:prstTxWarp>
            <a:spAutoFit/>
          </a:bodyPr>
          <a:lstStyle/>
          <a:p>
            <a:endParaRPr lang="en-GB" sz="900">
              <a:latin typeface="Arial" panose="020B0604020202020204" pitchFamily="34" charset="0"/>
              <a:cs typeface="Arial" panose="020B0604020202020204" pitchFamily="34" charset="0"/>
            </a:endParaRPr>
          </a:p>
        </p:txBody>
      </p:sp>
      <p:sp>
        <p:nvSpPr>
          <p:cNvPr id="64" name="Rectangle 76">
            <a:extLst>
              <a:ext uri="{FF2B5EF4-FFF2-40B4-BE49-F238E27FC236}">
                <a16:creationId xmlns:a16="http://schemas.microsoft.com/office/drawing/2014/main" id="{B3870E75-1CB5-1A87-ED92-F2F6F3D7E93E}"/>
              </a:ext>
            </a:extLst>
          </p:cNvPr>
          <p:cNvSpPr>
            <a:spLocks noChangeArrowheads="1"/>
          </p:cNvSpPr>
          <p:nvPr/>
        </p:nvSpPr>
        <p:spPr bwMode="auto">
          <a:xfrm>
            <a:off x="1217346" y="839443"/>
            <a:ext cx="190910" cy="2339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4500" tIns="47250" rIns="94500" bIns="47250" numCol="1" anchor="ctr" anchorCtr="0" compatLnSpc="1">
            <a:prstTxWarp prst="textNoShape">
              <a:avLst/>
            </a:prstTxWarp>
            <a:spAutoFit/>
          </a:bodyPr>
          <a:lstStyle/>
          <a:p>
            <a:endParaRPr lang="en-GB" sz="900">
              <a:latin typeface="Arial" panose="020B0604020202020204" pitchFamily="34" charset="0"/>
              <a:cs typeface="Arial" panose="020B0604020202020204" pitchFamily="34" charset="0"/>
            </a:endParaRPr>
          </a:p>
        </p:txBody>
      </p:sp>
      <p:sp>
        <p:nvSpPr>
          <p:cNvPr id="65" name="Rectangle 77">
            <a:extLst>
              <a:ext uri="{FF2B5EF4-FFF2-40B4-BE49-F238E27FC236}">
                <a16:creationId xmlns:a16="http://schemas.microsoft.com/office/drawing/2014/main" id="{E2EF872B-2254-82F1-C802-34CF09645CDA}"/>
              </a:ext>
            </a:extLst>
          </p:cNvPr>
          <p:cNvSpPr>
            <a:spLocks noChangeArrowheads="1"/>
          </p:cNvSpPr>
          <p:nvPr/>
        </p:nvSpPr>
        <p:spPr bwMode="auto">
          <a:xfrm>
            <a:off x="1217346" y="700945"/>
            <a:ext cx="190910" cy="5109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4500" tIns="47250" rIns="94500" bIns="47250" numCol="1" anchor="ctr" anchorCtr="0" compatLnSpc="1">
            <a:prstTxWarp prst="textNoShape">
              <a:avLst/>
            </a:prstTxWarp>
            <a:spAutoFit/>
          </a:bodyPr>
          <a:lstStyle/>
          <a:p>
            <a:pPr defTabSz="945032" eaLnBrk="0" fontAlgn="base" hangingPunct="0">
              <a:spcBef>
                <a:spcPct val="0"/>
              </a:spcBef>
              <a:spcAft>
                <a:spcPct val="0"/>
              </a:spcAft>
            </a:pPr>
            <a:br>
              <a:rPr lang="en-GB" altLang="en-US" sz="900">
                <a:latin typeface="Arial" panose="020B0604020202020204" pitchFamily="34" charset="0"/>
                <a:cs typeface="Arial" panose="020B0604020202020204" pitchFamily="34" charset="0"/>
              </a:rPr>
            </a:br>
            <a:endParaRPr lang="en-GB" altLang="en-US" sz="900">
              <a:latin typeface="Arial" panose="020B0604020202020204" pitchFamily="34" charset="0"/>
              <a:cs typeface="Arial" panose="020B0604020202020204" pitchFamily="34" charset="0"/>
            </a:endParaRPr>
          </a:p>
          <a:p>
            <a:pPr defTabSz="945032" eaLnBrk="0" fontAlgn="base" hangingPunct="0">
              <a:spcBef>
                <a:spcPct val="0"/>
              </a:spcBef>
              <a:spcAft>
                <a:spcPct val="0"/>
              </a:spcAft>
            </a:pPr>
            <a:endParaRPr lang="en-GB" altLang="en-US" sz="900">
              <a:latin typeface="Arial" panose="020B0604020202020204" pitchFamily="34" charset="0"/>
              <a:cs typeface="Arial" panose="020B0604020202020204" pitchFamily="34" charset="0"/>
            </a:endParaRPr>
          </a:p>
        </p:txBody>
      </p:sp>
      <p:sp>
        <p:nvSpPr>
          <p:cNvPr id="66" name="Rectangle 81">
            <a:extLst>
              <a:ext uri="{FF2B5EF4-FFF2-40B4-BE49-F238E27FC236}">
                <a16:creationId xmlns:a16="http://schemas.microsoft.com/office/drawing/2014/main" id="{94205D8B-97C2-6D2C-C74E-5D1C77970B79}"/>
              </a:ext>
            </a:extLst>
          </p:cNvPr>
          <p:cNvSpPr>
            <a:spLocks noChangeArrowheads="1"/>
          </p:cNvSpPr>
          <p:nvPr/>
        </p:nvSpPr>
        <p:spPr bwMode="auto">
          <a:xfrm>
            <a:off x="1217346" y="770192"/>
            <a:ext cx="190910" cy="372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4500" tIns="47250" rIns="94500" bIns="47250" numCol="1" anchor="ctr" anchorCtr="0" compatLnSpc="1">
            <a:prstTxWarp prst="textNoShape">
              <a:avLst/>
            </a:prstTxWarp>
            <a:spAutoFit/>
          </a:bodyPr>
          <a:lstStyle/>
          <a:p>
            <a:pPr defTabSz="945032" eaLnBrk="0" fontAlgn="base" hangingPunct="0">
              <a:spcBef>
                <a:spcPct val="0"/>
              </a:spcBef>
              <a:spcAft>
                <a:spcPct val="0"/>
              </a:spcAft>
            </a:pPr>
            <a:endParaRPr lang="en-GB" altLang="en-US" sz="900">
              <a:latin typeface="Arial" panose="020B0604020202020204" pitchFamily="34" charset="0"/>
              <a:cs typeface="Arial" panose="020B0604020202020204" pitchFamily="34" charset="0"/>
            </a:endParaRPr>
          </a:p>
          <a:p>
            <a:pPr defTabSz="945032" eaLnBrk="0" fontAlgn="base" hangingPunct="0">
              <a:spcBef>
                <a:spcPct val="0"/>
              </a:spcBef>
              <a:spcAft>
                <a:spcPct val="0"/>
              </a:spcAft>
            </a:pPr>
            <a:endParaRPr lang="en-GB" altLang="en-US" sz="900">
              <a:latin typeface="Arial" panose="020B0604020202020204" pitchFamily="34" charset="0"/>
              <a:cs typeface="Arial" panose="020B0604020202020204" pitchFamily="34" charset="0"/>
            </a:endParaRPr>
          </a:p>
        </p:txBody>
      </p:sp>
      <p:sp>
        <p:nvSpPr>
          <p:cNvPr id="67" name="Rectangle 83">
            <a:extLst>
              <a:ext uri="{FF2B5EF4-FFF2-40B4-BE49-F238E27FC236}">
                <a16:creationId xmlns:a16="http://schemas.microsoft.com/office/drawing/2014/main" id="{777B4CC5-DA94-604D-F797-F4F39059ACBC}"/>
              </a:ext>
            </a:extLst>
          </p:cNvPr>
          <p:cNvSpPr>
            <a:spLocks noChangeArrowheads="1"/>
          </p:cNvSpPr>
          <p:nvPr/>
        </p:nvSpPr>
        <p:spPr bwMode="auto">
          <a:xfrm>
            <a:off x="1217346" y="839443"/>
            <a:ext cx="190910" cy="2339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4500" tIns="47250" rIns="94500" bIns="47250" numCol="1" anchor="ctr" anchorCtr="0" compatLnSpc="1">
            <a:prstTxWarp prst="textNoShape">
              <a:avLst/>
            </a:prstTxWarp>
            <a:spAutoFit/>
          </a:bodyPr>
          <a:lstStyle/>
          <a:p>
            <a:endParaRPr lang="en-GB" sz="900">
              <a:latin typeface="Arial" panose="020B0604020202020204" pitchFamily="34" charset="0"/>
              <a:cs typeface="Arial" panose="020B0604020202020204" pitchFamily="34" charset="0"/>
            </a:endParaRPr>
          </a:p>
        </p:txBody>
      </p:sp>
      <p:sp>
        <p:nvSpPr>
          <p:cNvPr id="68" name="Rectangle 86">
            <a:extLst>
              <a:ext uri="{FF2B5EF4-FFF2-40B4-BE49-F238E27FC236}">
                <a16:creationId xmlns:a16="http://schemas.microsoft.com/office/drawing/2014/main" id="{9D3296FB-39F6-227A-8730-961835F7C65B}"/>
              </a:ext>
            </a:extLst>
          </p:cNvPr>
          <p:cNvSpPr>
            <a:spLocks noChangeArrowheads="1"/>
          </p:cNvSpPr>
          <p:nvPr/>
        </p:nvSpPr>
        <p:spPr bwMode="auto">
          <a:xfrm>
            <a:off x="1217346" y="839443"/>
            <a:ext cx="190910" cy="2339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4500" tIns="47250" rIns="94500" bIns="47250" numCol="1" anchor="ctr" anchorCtr="0" compatLnSpc="1">
            <a:prstTxWarp prst="textNoShape">
              <a:avLst/>
            </a:prstTxWarp>
            <a:spAutoFit/>
          </a:bodyPr>
          <a:lstStyle/>
          <a:p>
            <a:endParaRPr lang="en-GB" sz="900">
              <a:latin typeface="Arial" panose="020B0604020202020204" pitchFamily="34" charset="0"/>
              <a:cs typeface="Arial" panose="020B0604020202020204" pitchFamily="34" charset="0"/>
            </a:endParaRPr>
          </a:p>
        </p:txBody>
      </p:sp>
      <p:sp>
        <p:nvSpPr>
          <p:cNvPr id="69" name="Rectangle 87">
            <a:extLst>
              <a:ext uri="{FF2B5EF4-FFF2-40B4-BE49-F238E27FC236}">
                <a16:creationId xmlns:a16="http://schemas.microsoft.com/office/drawing/2014/main" id="{C92F3004-E156-67DE-7469-D9EF3C4CFFAB}"/>
              </a:ext>
            </a:extLst>
          </p:cNvPr>
          <p:cNvSpPr>
            <a:spLocks noChangeArrowheads="1"/>
          </p:cNvSpPr>
          <p:nvPr/>
        </p:nvSpPr>
        <p:spPr bwMode="auto">
          <a:xfrm>
            <a:off x="1217346" y="839443"/>
            <a:ext cx="190910" cy="2339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4500" tIns="47250" rIns="94500" bIns="47250" numCol="1" anchor="ctr" anchorCtr="0" compatLnSpc="1">
            <a:prstTxWarp prst="textNoShape">
              <a:avLst/>
            </a:prstTxWarp>
            <a:spAutoFit/>
          </a:bodyPr>
          <a:lstStyle/>
          <a:p>
            <a:endParaRPr lang="en-GB" sz="900">
              <a:latin typeface="Arial" panose="020B0604020202020204" pitchFamily="34" charset="0"/>
              <a:cs typeface="Arial" panose="020B0604020202020204" pitchFamily="34" charset="0"/>
            </a:endParaRPr>
          </a:p>
        </p:txBody>
      </p:sp>
      <p:sp>
        <p:nvSpPr>
          <p:cNvPr id="138" name="Text Box 52">
            <a:extLst>
              <a:ext uri="{FF2B5EF4-FFF2-40B4-BE49-F238E27FC236}">
                <a16:creationId xmlns:a16="http://schemas.microsoft.com/office/drawing/2014/main" id="{B5704253-7F1A-C63D-829A-19706AE33F77}"/>
              </a:ext>
            </a:extLst>
          </p:cNvPr>
          <p:cNvSpPr txBox="1">
            <a:spLocks noChangeArrowheads="1"/>
          </p:cNvSpPr>
          <p:nvPr/>
        </p:nvSpPr>
        <p:spPr bwMode="auto">
          <a:xfrm>
            <a:off x="1994405" y="285697"/>
            <a:ext cx="8613202" cy="37204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4500" tIns="47250" rIns="94500" bIns="47250" numCol="1" anchor="t" anchorCtr="0" compatLnSpc="1">
            <a:prstTxWarp prst="textNoShape">
              <a:avLst/>
            </a:prstTxWarp>
          </a:bodyPr>
          <a:lstStyle/>
          <a:p>
            <a:pPr algn="ct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Send Early Intervention letter.   Letter to be sent;</a:t>
            </a:r>
            <a:r>
              <a:rPr lang="en-US" altLang="en-US" sz="900" i="1" dirty="0">
                <a:latin typeface="Arial" panose="020B0604020202020204" pitchFamily="34" charset="0"/>
                <a:ea typeface="Aptos" panose="020B0004020202020204" pitchFamily="34" charset="0"/>
                <a:cs typeface="Arial" panose="020B0604020202020204" pitchFamily="34" charset="0"/>
              </a:rPr>
              <a:t> soft letter  “</a:t>
            </a:r>
            <a:r>
              <a:rPr lang="en-US" altLang="en-US" sz="900" b="1" i="1" dirty="0">
                <a:latin typeface="Arial" panose="020B0604020202020204" pitchFamily="34" charset="0"/>
                <a:ea typeface="Aptos" panose="020B0004020202020204" pitchFamily="34" charset="0"/>
                <a:cs typeface="Arial" panose="020B0604020202020204" pitchFamily="34" charset="0"/>
              </a:rPr>
              <a:t>Early Intervention Letter</a:t>
            </a:r>
            <a:r>
              <a:rPr lang="en-US" altLang="en-US" sz="900" i="1" dirty="0">
                <a:latin typeface="Arial" panose="020B0604020202020204" pitchFamily="34" charset="0"/>
                <a:ea typeface="Aptos" panose="020B0004020202020204" pitchFamily="34" charset="0"/>
                <a:cs typeface="Arial" panose="020B0604020202020204" pitchFamily="34" charset="0"/>
              </a:rPr>
              <a:t>” </a:t>
            </a:r>
            <a:endParaRPr lang="en-US" altLang="en-US" sz="900" i="1" dirty="0">
              <a:latin typeface="Arial" panose="020B0604020202020204" pitchFamily="34" charset="0"/>
              <a:cs typeface="Arial" panose="020B0604020202020204" pitchFamily="34" charset="0"/>
            </a:endParaRPr>
          </a:p>
          <a:p>
            <a:pPr defTabSz="945032" eaLnBrk="0" fontAlgn="base" hangingPunct="0">
              <a:spcBef>
                <a:spcPct val="0"/>
              </a:spcBef>
              <a:spcAft>
                <a:spcPct val="0"/>
              </a:spcAft>
            </a:pPr>
            <a:endParaRPr lang="en-US" altLang="en-US" sz="900" dirty="0">
              <a:latin typeface="Arial" panose="020B0604020202020204" pitchFamily="34" charset="0"/>
              <a:cs typeface="Arial" panose="020B0604020202020204" pitchFamily="34" charset="0"/>
            </a:endParaRPr>
          </a:p>
        </p:txBody>
      </p:sp>
      <p:sp>
        <p:nvSpPr>
          <p:cNvPr id="139" name="Text Box 52">
            <a:extLst>
              <a:ext uri="{FF2B5EF4-FFF2-40B4-BE49-F238E27FC236}">
                <a16:creationId xmlns:a16="http://schemas.microsoft.com/office/drawing/2014/main" id="{777AEDF2-D294-BABF-80FB-030D9DB3ED91}"/>
              </a:ext>
            </a:extLst>
          </p:cNvPr>
          <p:cNvSpPr txBox="1">
            <a:spLocks noChangeArrowheads="1"/>
          </p:cNvSpPr>
          <p:nvPr/>
        </p:nvSpPr>
        <p:spPr bwMode="auto">
          <a:xfrm>
            <a:off x="1994404" y="821110"/>
            <a:ext cx="8613202" cy="37204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4500" tIns="47250" rIns="94500" bIns="47250" numCol="1" anchor="t" anchorCtr="0" compatLnSpc="1">
            <a:prstTxWarp prst="textNoShape">
              <a:avLst/>
            </a:prstTxWarp>
          </a:bodyPr>
          <a:lstStyle/>
          <a:p>
            <a:pPr algn="ct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School continue to monitor attendance weekly.  If attendance continues to fall - move to next step in Legal Attendance process .  </a:t>
            </a:r>
            <a:endParaRPr lang="en-US" altLang="en-US" sz="900" i="1" dirty="0">
              <a:latin typeface="Arial" panose="020B0604020202020204" pitchFamily="34" charset="0"/>
              <a:cs typeface="Arial" panose="020B0604020202020204" pitchFamily="34" charset="0"/>
            </a:endParaRPr>
          </a:p>
        </p:txBody>
      </p:sp>
      <p:sp>
        <p:nvSpPr>
          <p:cNvPr id="144" name="Text Box 11">
            <a:extLst>
              <a:ext uri="{FF2B5EF4-FFF2-40B4-BE49-F238E27FC236}">
                <a16:creationId xmlns:a16="http://schemas.microsoft.com/office/drawing/2014/main" id="{D655BDC2-CCB9-E854-347E-989A2ACC03CA}"/>
              </a:ext>
            </a:extLst>
          </p:cNvPr>
          <p:cNvSpPr txBox="1">
            <a:spLocks noChangeArrowheads="1"/>
          </p:cNvSpPr>
          <p:nvPr/>
        </p:nvSpPr>
        <p:spPr bwMode="auto">
          <a:xfrm>
            <a:off x="8437432" y="6953522"/>
            <a:ext cx="1926103" cy="1014382"/>
          </a:xfrm>
          <a:prstGeom prst="rect">
            <a:avLst/>
          </a:prstGeom>
          <a:solidFill>
            <a:srgbClr val="FF0000"/>
          </a:solidFill>
          <a:ln w="9525">
            <a:solidFill>
              <a:srgbClr val="000000"/>
            </a:solidFill>
            <a:miter lim="800000"/>
            <a:headEnd/>
            <a:tailEnd/>
          </a:ln>
        </p:spPr>
        <p:txBody>
          <a:bodyPr vert="horz" wrap="square" lIns="94500" tIns="47250" rIns="94500" bIns="47250" numCol="1" anchor="t" anchorCtr="0" compatLnSpc="1">
            <a:prstTxWarp prst="textNoShape">
              <a:avLst/>
            </a:prstTxWarp>
          </a:bodyPr>
          <a:lstStyle/>
          <a:p>
            <a:pPr algn="ctr" defTabSz="945032" eaLnBrk="0" fontAlgn="base" hangingPunct="0">
              <a:spcBef>
                <a:spcPct val="0"/>
              </a:spcBef>
              <a:spcAft>
                <a:spcPct val="0"/>
              </a:spcAft>
            </a:pPr>
            <a:r>
              <a:rPr lang="en-US" altLang="en-US" sz="900" dirty="0">
                <a:latin typeface="Arial" panose="020B0604020202020204" pitchFamily="34" charset="0"/>
                <a:cs typeface="Arial" panose="020B0604020202020204" pitchFamily="34" charset="0"/>
              </a:rPr>
              <a:t>Attendance and engagement </a:t>
            </a:r>
            <a:r>
              <a:rPr lang="en-US" altLang="en-US" sz="900">
                <a:latin typeface="Arial" panose="020B0604020202020204" pitchFamily="34" charset="0"/>
                <a:cs typeface="Arial" panose="020B0604020202020204" pitchFamily="34" charset="0"/>
              </a:rPr>
              <a:t>does NOT </a:t>
            </a:r>
            <a:r>
              <a:rPr lang="en-US" altLang="en-US" sz="900" dirty="0">
                <a:latin typeface="Arial" panose="020B0604020202020204" pitchFamily="34" charset="0"/>
                <a:cs typeface="Arial" panose="020B0604020202020204" pitchFamily="34" charset="0"/>
              </a:rPr>
              <a:t>improve.</a:t>
            </a:r>
          </a:p>
          <a:p>
            <a:pPr algn="ctr" defTabSz="945032" eaLnBrk="0" fontAlgn="base" hangingPunct="0">
              <a:spcBef>
                <a:spcPct val="0"/>
              </a:spcBef>
              <a:spcAft>
                <a:spcPct val="0"/>
              </a:spcAft>
            </a:pPr>
            <a:endParaRPr lang="en-US" altLang="en-US" sz="900" dirty="0">
              <a:latin typeface="Arial" panose="020B0604020202020204" pitchFamily="34" charset="0"/>
              <a:cs typeface="Arial" panose="020B0604020202020204" pitchFamily="34" charset="0"/>
            </a:endParaRPr>
          </a:p>
          <a:p>
            <a:pPr algn="ctr" defTabSz="945032" eaLnBrk="0" fontAlgn="base" hangingPunct="0">
              <a:spcBef>
                <a:spcPct val="0"/>
              </a:spcBef>
              <a:spcAft>
                <a:spcPct val="0"/>
              </a:spcAft>
            </a:pPr>
            <a:r>
              <a:rPr lang="en-US" altLang="en-US" sz="900" dirty="0">
                <a:latin typeface="Arial" panose="020B0604020202020204" pitchFamily="34" charset="0"/>
                <a:cs typeface="Arial" panose="020B0604020202020204" pitchFamily="34" charset="0"/>
              </a:rPr>
              <a:t>Letter to be sent: </a:t>
            </a:r>
            <a:r>
              <a:rPr lang="en-US" altLang="en-US" sz="900" b="1" i="1" dirty="0">
                <a:latin typeface="Arial" panose="020B0604020202020204" pitchFamily="34" charset="0"/>
                <a:cs typeface="Arial" panose="020B0604020202020204" pitchFamily="34" charset="0"/>
              </a:rPr>
              <a:t>Notice to Improve letter was not successful</a:t>
            </a:r>
            <a:r>
              <a:rPr lang="en-US" altLang="en-US" sz="900" dirty="0">
                <a:latin typeface="Arial" panose="020B0604020202020204" pitchFamily="34" charset="0"/>
                <a:cs typeface="Arial" panose="020B0604020202020204" pitchFamily="34" charset="0"/>
              </a:rPr>
              <a:t>, referring for Legal Sanctions </a:t>
            </a:r>
          </a:p>
        </p:txBody>
      </p:sp>
      <p:cxnSp>
        <p:nvCxnSpPr>
          <p:cNvPr id="146" name="Straight Arrow Connector 145">
            <a:extLst>
              <a:ext uri="{FF2B5EF4-FFF2-40B4-BE49-F238E27FC236}">
                <a16:creationId xmlns:a16="http://schemas.microsoft.com/office/drawing/2014/main" id="{59D22944-1B36-56E7-6B8C-EAEACCBCF925}"/>
              </a:ext>
            </a:extLst>
          </p:cNvPr>
          <p:cNvCxnSpPr>
            <a:cxnSpLocks/>
            <a:stCxn id="9" idx="2"/>
            <a:endCxn id="2" idx="0"/>
          </p:cNvCxnSpPr>
          <p:nvPr/>
        </p:nvCxnSpPr>
        <p:spPr>
          <a:xfrm flipH="1">
            <a:off x="2986945" y="1748751"/>
            <a:ext cx="3314061" cy="35393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50" name="Straight Arrow Connector 149">
            <a:extLst>
              <a:ext uri="{FF2B5EF4-FFF2-40B4-BE49-F238E27FC236}">
                <a16:creationId xmlns:a16="http://schemas.microsoft.com/office/drawing/2014/main" id="{2AB75D16-91A7-6E6C-D1B5-99F910944BCD}"/>
              </a:ext>
            </a:extLst>
          </p:cNvPr>
          <p:cNvCxnSpPr>
            <a:cxnSpLocks/>
            <a:stCxn id="138" idx="2"/>
            <a:endCxn id="139" idx="0"/>
          </p:cNvCxnSpPr>
          <p:nvPr/>
        </p:nvCxnSpPr>
        <p:spPr>
          <a:xfrm flipH="1">
            <a:off x="6301005" y="657744"/>
            <a:ext cx="1" cy="16336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51" name="Straight Arrow Connector 150">
            <a:extLst>
              <a:ext uri="{FF2B5EF4-FFF2-40B4-BE49-F238E27FC236}">
                <a16:creationId xmlns:a16="http://schemas.microsoft.com/office/drawing/2014/main" id="{CFDE9C88-3DCF-DF4A-6C8E-2A19C178270D}"/>
              </a:ext>
            </a:extLst>
          </p:cNvPr>
          <p:cNvCxnSpPr>
            <a:cxnSpLocks/>
            <a:stCxn id="2" idx="2"/>
            <a:endCxn id="8" idx="0"/>
          </p:cNvCxnSpPr>
          <p:nvPr/>
        </p:nvCxnSpPr>
        <p:spPr>
          <a:xfrm>
            <a:off x="2986945" y="2642681"/>
            <a:ext cx="0" cy="26620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57" name="Straight Arrow Connector 156">
            <a:extLst>
              <a:ext uri="{FF2B5EF4-FFF2-40B4-BE49-F238E27FC236}">
                <a16:creationId xmlns:a16="http://schemas.microsoft.com/office/drawing/2014/main" id="{24D9F3C4-EAA9-59D4-4284-1D96CC45AF63}"/>
              </a:ext>
            </a:extLst>
          </p:cNvPr>
          <p:cNvCxnSpPr>
            <a:cxnSpLocks/>
            <a:stCxn id="139" idx="2"/>
            <a:endCxn id="9" idx="0"/>
          </p:cNvCxnSpPr>
          <p:nvPr/>
        </p:nvCxnSpPr>
        <p:spPr>
          <a:xfrm>
            <a:off x="6301005" y="1193157"/>
            <a:ext cx="1" cy="18354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76" name="Straight Arrow Connector 175">
            <a:extLst>
              <a:ext uri="{FF2B5EF4-FFF2-40B4-BE49-F238E27FC236}">
                <a16:creationId xmlns:a16="http://schemas.microsoft.com/office/drawing/2014/main" id="{B2A89715-44F9-DF58-D058-7E2A82BF7750}"/>
              </a:ext>
            </a:extLst>
          </p:cNvPr>
          <p:cNvCxnSpPr>
            <a:cxnSpLocks/>
            <a:stCxn id="8" idx="2"/>
            <a:endCxn id="17" idx="0"/>
          </p:cNvCxnSpPr>
          <p:nvPr/>
        </p:nvCxnSpPr>
        <p:spPr>
          <a:xfrm>
            <a:off x="2986945" y="3448889"/>
            <a:ext cx="1945787" cy="22310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79" name="Straight Arrow Connector 178">
            <a:extLst>
              <a:ext uri="{FF2B5EF4-FFF2-40B4-BE49-F238E27FC236}">
                <a16:creationId xmlns:a16="http://schemas.microsoft.com/office/drawing/2014/main" id="{5860E8EF-1F36-4842-4084-1DDEC4DE0671}"/>
              </a:ext>
            </a:extLst>
          </p:cNvPr>
          <p:cNvCxnSpPr>
            <a:cxnSpLocks/>
            <a:stCxn id="8" idx="2"/>
            <a:endCxn id="15" idx="0"/>
          </p:cNvCxnSpPr>
          <p:nvPr/>
        </p:nvCxnSpPr>
        <p:spPr>
          <a:xfrm flipH="1">
            <a:off x="1002873" y="3448889"/>
            <a:ext cx="1984072" cy="22310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84" name="Straight Arrow Connector 183">
            <a:extLst>
              <a:ext uri="{FF2B5EF4-FFF2-40B4-BE49-F238E27FC236}">
                <a16:creationId xmlns:a16="http://schemas.microsoft.com/office/drawing/2014/main" id="{7B8EB016-F54B-1B74-56F9-ECF2950FF5C2}"/>
              </a:ext>
            </a:extLst>
          </p:cNvPr>
          <p:cNvCxnSpPr>
            <a:cxnSpLocks/>
            <a:stCxn id="8" idx="2"/>
            <a:endCxn id="16" idx="0"/>
          </p:cNvCxnSpPr>
          <p:nvPr/>
        </p:nvCxnSpPr>
        <p:spPr>
          <a:xfrm flipH="1">
            <a:off x="2986149" y="3448889"/>
            <a:ext cx="796" cy="23196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92" name="Straight Arrow Connector 191">
            <a:extLst>
              <a:ext uri="{FF2B5EF4-FFF2-40B4-BE49-F238E27FC236}">
                <a16:creationId xmlns:a16="http://schemas.microsoft.com/office/drawing/2014/main" id="{6CE4307C-0CEE-E6E1-7BFE-E31CF66FF334}"/>
              </a:ext>
            </a:extLst>
          </p:cNvPr>
          <p:cNvCxnSpPr>
            <a:cxnSpLocks/>
            <a:endCxn id="20" idx="0"/>
          </p:cNvCxnSpPr>
          <p:nvPr/>
        </p:nvCxnSpPr>
        <p:spPr>
          <a:xfrm flipH="1">
            <a:off x="4204181" y="5291997"/>
            <a:ext cx="800037" cy="23504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93" name="Straight Arrow Connector 192">
            <a:extLst>
              <a:ext uri="{FF2B5EF4-FFF2-40B4-BE49-F238E27FC236}">
                <a16:creationId xmlns:a16="http://schemas.microsoft.com/office/drawing/2014/main" id="{C28E9DE5-93A4-6FC6-C77E-70A19B36CFD7}"/>
              </a:ext>
            </a:extLst>
          </p:cNvPr>
          <p:cNvCxnSpPr>
            <a:cxnSpLocks/>
            <a:stCxn id="18" idx="3"/>
            <a:endCxn id="366" idx="1"/>
          </p:cNvCxnSpPr>
          <p:nvPr/>
        </p:nvCxnSpPr>
        <p:spPr>
          <a:xfrm flipV="1">
            <a:off x="5843706" y="7119596"/>
            <a:ext cx="728079" cy="28410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94" name="Straight Arrow Connector 193">
            <a:extLst>
              <a:ext uri="{FF2B5EF4-FFF2-40B4-BE49-F238E27FC236}">
                <a16:creationId xmlns:a16="http://schemas.microsoft.com/office/drawing/2014/main" id="{313E419B-B473-E5A8-B33B-2B94F7C10436}"/>
              </a:ext>
            </a:extLst>
          </p:cNvPr>
          <p:cNvCxnSpPr>
            <a:cxnSpLocks/>
            <a:stCxn id="15" idx="2"/>
            <a:endCxn id="19" idx="0"/>
          </p:cNvCxnSpPr>
          <p:nvPr/>
        </p:nvCxnSpPr>
        <p:spPr>
          <a:xfrm>
            <a:off x="1002873" y="5291997"/>
            <a:ext cx="0" cy="14918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38" name="Straight Arrow Connector 237">
            <a:extLst>
              <a:ext uri="{FF2B5EF4-FFF2-40B4-BE49-F238E27FC236}">
                <a16:creationId xmlns:a16="http://schemas.microsoft.com/office/drawing/2014/main" id="{883AEA85-FC2B-999F-4B37-C9435BF02A28}"/>
              </a:ext>
            </a:extLst>
          </p:cNvPr>
          <p:cNvCxnSpPr>
            <a:cxnSpLocks/>
            <a:stCxn id="9" idx="2"/>
            <a:endCxn id="6" idx="0"/>
          </p:cNvCxnSpPr>
          <p:nvPr/>
        </p:nvCxnSpPr>
        <p:spPr>
          <a:xfrm>
            <a:off x="6301006" y="1748751"/>
            <a:ext cx="3245991" cy="36294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44" name="Straight Arrow Connector 243">
            <a:extLst>
              <a:ext uri="{FF2B5EF4-FFF2-40B4-BE49-F238E27FC236}">
                <a16:creationId xmlns:a16="http://schemas.microsoft.com/office/drawing/2014/main" id="{38525118-12E7-1EF7-8D70-4E4EB41A1962}"/>
              </a:ext>
            </a:extLst>
          </p:cNvPr>
          <p:cNvCxnSpPr>
            <a:cxnSpLocks/>
            <a:stCxn id="6" idx="2"/>
            <a:endCxn id="5" idx="0"/>
          </p:cNvCxnSpPr>
          <p:nvPr/>
        </p:nvCxnSpPr>
        <p:spPr>
          <a:xfrm>
            <a:off x="9546997" y="2651692"/>
            <a:ext cx="1742468" cy="37773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45" name="Straight Arrow Connector 244">
            <a:extLst>
              <a:ext uri="{FF2B5EF4-FFF2-40B4-BE49-F238E27FC236}">
                <a16:creationId xmlns:a16="http://schemas.microsoft.com/office/drawing/2014/main" id="{A7C55D46-22A8-6035-41D8-9FEB037D69D6}"/>
              </a:ext>
            </a:extLst>
          </p:cNvPr>
          <p:cNvCxnSpPr>
            <a:cxnSpLocks/>
            <a:stCxn id="6" idx="2"/>
            <a:endCxn id="4" idx="0"/>
          </p:cNvCxnSpPr>
          <p:nvPr/>
        </p:nvCxnSpPr>
        <p:spPr>
          <a:xfrm flipH="1">
            <a:off x="8236528" y="2651692"/>
            <a:ext cx="1310469" cy="40906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71" name="Straight Arrow Connector 270">
            <a:extLst>
              <a:ext uri="{FF2B5EF4-FFF2-40B4-BE49-F238E27FC236}">
                <a16:creationId xmlns:a16="http://schemas.microsoft.com/office/drawing/2014/main" id="{36C62421-6332-4B39-490B-7278466A358A}"/>
              </a:ext>
            </a:extLst>
          </p:cNvPr>
          <p:cNvCxnSpPr>
            <a:cxnSpLocks/>
            <a:stCxn id="13" idx="3"/>
            <a:endCxn id="12" idx="1"/>
          </p:cNvCxnSpPr>
          <p:nvPr/>
        </p:nvCxnSpPr>
        <p:spPr>
          <a:xfrm>
            <a:off x="9517432" y="5259979"/>
            <a:ext cx="602033" cy="42624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79" name="Straight Arrow Connector 278">
            <a:extLst>
              <a:ext uri="{FF2B5EF4-FFF2-40B4-BE49-F238E27FC236}">
                <a16:creationId xmlns:a16="http://schemas.microsoft.com/office/drawing/2014/main" id="{D1D386AD-EE0F-6685-7D2A-9612F9067F8F}"/>
              </a:ext>
            </a:extLst>
          </p:cNvPr>
          <p:cNvCxnSpPr>
            <a:cxnSpLocks/>
            <a:stCxn id="11" idx="2"/>
            <a:endCxn id="12" idx="0"/>
          </p:cNvCxnSpPr>
          <p:nvPr/>
        </p:nvCxnSpPr>
        <p:spPr>
          <a:xfrm>
            <a:off x="11289465" y="4634655"/>
            <a:ext cx="0" cy="35318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80" name="Straight Arrow Connector 279">
            <a:extLst>
              <a:ext uri="{FF2B5EF4-FFF2-40B4-BE49-F238E27FC236}">
                <a16:creationId xmlns:a16="http://schemas.microsoft.com/office/drawing/2014/main" id="{58AA69FC-6DE1-DC53-A4C1-A9D0912EA591}"/>
              </a:ext>
            </a:extLst>
          </p:cNvPr>
          <p:cNvCxnSpPr>
            <a:cxnSpLocks/>
            <a:stCxn id="12" idx="2"/>
            <a:endCxn id="144" idx="0"/>
          </p:cNvCxnSpPr>
          <p:nvPr/>
        </p:nvCxnSpPr>
        <p:spPr>
          <a:xfrm flipH="1">
            <a:off x="9400484" y="6384608"/>
            <a:ext cx="1888981" cy="56891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85" name="Straight Arrow Connector 284">
            <a:extLst>
              <a:ext uri="{FF2B5EF4-FFF2-40B4-BE49-F238E27FC236}">
                <a16:creationId xmlns:a16="http://schemas.microsoft.com/office/drawing/2014/main" id="{ED928D8E-56F2-EF78-5B22-2898005AA9E3}"/>
              </a:ext>
            </a:extLst>
          </p:cNvPr>
          <p:cNvCxnSpPr>
            <a:cxnSpLocks/>
            <a:stCxn id="4" idx="2"/>
            <a:endCxn id="10" idx="0"/>
          </p:cNvCxnSpPr>
          <p:nvPr/>
        </p:nvCxnSpPr>
        <p:spPr>
          <a:xfrm>
            <a:off x="8236528" y="3820365"/>
            <a:ext cx="29574" cy="23957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88" name="Straight Arrow Connector 287">
            <a:extLst>
              <a:ext uri="{FF2B5EF4-FFF2-40B4-BE49-F238E27FC236}">
                <a16:creationId xmlns:a16="http://schemas.microsoft.com/office/drawing/2014/main" id="{72B75C27-6A49-763B-6130-B75FA873928B}"/>
              </a:ext>
            </a:extLst>
          </p:cNvPr>
          <p:cNvCxnSpPr>
            <a:cxnSpLocks/>
            <a:stCxn id="5" idx="2"/>
            <a:endCxn id="11" idx="0"/>
          </p:cNvCxnSpPr>
          <p:nvPr/>
        </p:nvCxnSpPr>
        <p:spPr>
          <a:xfrm>
            <a:off x="11289465" y="3929422"/>
            <a:ext cx="0" cy="19476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42" name="Straight Arrow Connector 341">
            <a:extLst>
              <a:ext uri="{FF2B5EF4-FFF2-40B4-BE49-F238E27FC236}">
                <a16:creationId xmlns:a16="http://schemas.microsoft.com/office/drawing/2014/main" id="{8DE5BA89-8F11-4109-561D-144373D9F88D}"/>
              </a:ext>
            </a:extLst>
          </p:cNvPr>
          <p:cNvCxnSpPr>
            <a:cxnSpLocks/>
            <a:stCxn id="10" idx="2"/>
            <a:endCxn id="13" idx="0"/>
          </p:cNvCxnSpPr>
          <p:nvPr/>
        </p:nvCxnSpPr>
        <p:spPr>
          <a:xfrm>
            <a:off x="8266102" y="4466816"/>
            <a:ext cx="711330" cy="2859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43" name="Straight Arrow Connector 342">
            <a:extLst>
              <a:ext uri="{FF2B5EF4-FFF2-40B4-BE49-F238E27FC236}">
                <a16:creationId xmlns:a16="http://schemas.microsoft.com/office/drawing/2014/main" id="{D2ECFBE1-CE13-61C2-018D-BEF44E2E5B49}"/>
              </a:ext>
            </a:extLst>
          </p:cNvPr>
          <p:cNvCxnSpPr>
            <a:cxnSpLocks/>
            <a:stCxn id="10" idx="2"/>
            <a:endCxn id="14" idx="0"/>
          </p:cNvCxnSpPr>
          <p:nvPr/>
        </p:nvCxnSpPr>
        <p:spPr>
          <a:xfrm flipH="1">
            <a:off x="7234948" y="4466816"/>
            <a:ext cx="1031154" cy="2859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366" name="Text Box 4">
            <a:extLst>
              <a:ext uri="{FF2B5EF4-FFF2-40B4-BE49-F238E27FC236}">
                <a16:creationId xmlns:a16="http://schemas.microsoft.com/office/drawing/2014/main" id="{42822C10-979C-E765-4C59-F2B0D32792D4}"/>
              </a:ext>
            </a:extLst>
          </p:cNvPr>
          <p:cNvSpPr txBox="1">
            <a:spLocks noChangeArrowheads="1"/>
          </p:cNvSpPr>
          <p:nvPr/>
        </p:nvSpPr>
        <p:spPr bwMode="auto">
          <a:xfrm>
            <a:off x="6571785" y="6763822"/>
            <a:ext cx="1507266" cy="711547"/>
          </a:xfrm>
          <a:prstGeom prst="rect">
            <a:avLst/>
          </a:prstGeom>
          <a:solidFill>
            <a:srgbClr val="FF0000"/>
          </a:solidFill>
          <a:ln w="9525">
            <a:solidFill>
              <a:srgbClr val="000000"/>
            </a:solidFill>
            <a:miter lim="800000"/>
            <a:headEnd/>
            <a:tailEnd/>
          </a:ln>
        </p:spPr>
        <p:txBody>
          <a:bodyPr vert="horz" wrap="square" lIns="94500" tIns="47250" rIns="94500" bIns="47250" numCol="1" anchor="t" anchorCtr="0" compatLnSpc="1">
            <a:prstTxWarp prst="textNoShape">
              <a:avLst/>
            </a:prstTxWarp>
          </a:bodyPr>
          <a:lstStyle/>
          <a:p>
            <a:pPr algn="ctr" defTabSz="945032" eaLnBrk="0" fontAlgn="base" hangingPunct="0">
              <a:spcBef>
                <a:spcPct val="0"/>
              </a:spcBef>
              <a:spcAft>
                <a:spcPct val="0"/>
              </a:spcAft>
            </a:pPr>
            <a:endParaRPr lang="en-US" altLang="en-US" sz="900" dirty="0">
              <a:latin typeface="Arial" panose="020B0604020202020204" pitchFamily="34" charset="0"/>
              <a:ea typeface="Aptos" panose="020B0004020202020204" pitchFamily="34" charset="0"/>
              <a:cs typeface="Arial" panose="020B0604020202020204" pitchFamily="34" charset="0"/>
            </a:endParaRPr>
          </a:p>
          <a:p>
            <a:pPr algn="ctr" defTabSz="945032" eaLnBrk="0" fontAlgn="base" hangingPunct="0">
              <a:spcBef>
                <a:spcPct val="0"/>
              </a:spcBef>
              <a:spcAft>
                <a:spcPct val="0"/>
              </a:spcAft>
            </a:pPr>
            <a:r>
              <a:rPr lang="en-US" altLang="en-US" sz="1000" dirty="0">
                <a:latin typeface="Arial" panose="020B0604020202020204" pitchFamily="34" charset="0"/>
                <a:ea typeface="Aptos" panose="020B0004020202020204" pitchFamily="34" charset="0"/>
                <a:cs typeface="Arial" panose="020B0604020202020204" pitchFamily="34" charset="0"/>
              </a:rPr>
              <a:t>Referral to LA for Legal Sanctions </a:t>
            </a:r>
            <a:endParaRPr lang="en-US" altLang="en-US" sz="1000" i="1" dirty="0">
              <a:latin typeface="Arial" panose="020B0604020202020204" pitchFamily="34" charset="0"/>
              <a:cs typeface="Arial" panose="020B0604020202020204" pitchFamily="34" charset="0"/>
            </a:endParaRPr>
          </a:p>
          <a:p>
            <a:pPr defTabSz="945032" eaLnBrk="0" fontAlgn="base" hangingPunct="0">
              <a:spcBef>
                <a:spcPct val="0"/>
              </a:spcBef>
              <a:spcAft>
                <a:spcPct val="0"/>
              </a:spcAft>
            </a:pPr>
            <a:endParaRPr lang="en-US" altLang="en-US" sz="900" dirty="0">
              <a:latin typeface="Arial" panose="020B0604020202020204" pitchFamily="34" charset="0"/>
              <a:cs typeface="Arial" panose="020B0604020202020204" pitchFamily="34" charset="0"/>
            </a:endParaRPr>
          </a:p>
        </p:txBody>
      </p:sp>
      <p:cxnSp>
        <p:nvCxnSpPr>
          <p:cNvPr id="377" name="Connector: Curved 376">
            <a:extLst>
              <a:ext uri="{FF2B5EF4-FFF2-40B4-BE49-F238E27FC236}">
                <a16:creationId xmlns:a16="http://schemas.microsoft.com/office/drawing/2014/main" id="{ED6690C8-E91B-6015-FCF9-C0C2122DBFA0}"/>
              </a:ext>
            </a:extLst>
          </p:cNvPr>
          <p:cNvCxnSpPr>
            <a:cxnSpLocks/>
            <a:stCxn id="20" idx="3"/>
            <a:endCxn id="366" idx="0"/>
          </p:cNvCxnSpPr>
          <p:nvPr/>
        </p:nvCxnSpPr>
        <p:spPr>
          <a:xfrm>
            <a:off x="5832732" y="5976492"/>
            <a:ext cx="1492686" cy="787330"/>
          </a:xfrm>
          <a:prstGeom prst="curvedConnector2">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415" name="Connector: Curved 414">
            <a:extLst>
              <a:ext uri="{FF2B5EF4-FFF2-40B4-BE49-F238E27FC236}">
                <a16:creationId xmlns:a16="http://schemas.microsoft.com/office/drawing/2014/main" id="{49F365E5-E213-4D28-9D0E-62EE73852C37}"/>
              </a:ext>
            </a:extLst>
          </p:cNvPr>
          <p:cNvCxnSpPr>
            <a:cxnSpLocks/>
            <a:stCxn id="14" idx="2"/>
            <a:endCxn id="8" idx="3"/>
          </p:cNvCxnSpPr>
          <p:nvPr/>
        </p:nvCxnSpPr>
        <p:spPr>
          <a:xfrm rot="5400000" flipH="1">
            <a:off x="5403998" y="3641837"/>
            <a:ext cx="2293898" cy="1368003"/>
          </a:xfrm>
          <a:prstGeom prst="curvedConnector4">
            <a:avLst>
              <a:gd name="adj1" fmla="val -9966"/>
              <a:gd name="adj2" fmla="val 70864"/>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28" name="Straight Arrow Connector 227">
            <a:extLst>
              <a:ext uri="{FF2B5EF4-FFF2-40B4-BE49-F238E27FC236}">
                <a16:creationId xmlns:a16="http://schemas.microsoft.com/office/drawing/2014/main" id="{2CECD434-FF56-C12A-7770-029C040A207E}"/>
              </a:ext>
            </a:extLst>
          </p:cNvPr>
          <p:cNvCxnSpPr>
            <a:cxnSpLocks/>
            <a:stCxn id="10" idx="3"/>
            <a:endCxn id="11" idx="1"/>
          </p:cNvCxnSpPr>
          <p:nvPr/>
        </p:nvCxnSpPr>
        <p:spPr>
          <a:xfrm>
            <a:off x="9868102" y="4263379"/>
            <a:ext cx="251363" cy="11604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5" name="Straight Arrow Connector 24">
            <a:extLst>
              <a:ext uri="{FF2B5EF4-FFF2-40B4-BE49-F238E27FC236}">
                <a16:creationId xmlns:a16="http://schemas.microsoft.com/office/drawing/2014/main" id="{53967934-7F12-DCDF-17E3-C9929FFFC6FE}"/>
              </a:ext>
            </a:extLst>
          </p:cNvPr>
          <p:cNvCxnSpPr>
            <a:cxnSpLocks/>
            <a:stCxn id="144" idx="1"/>
            <a:endCxn id="366" idx="3"/>
          </p:cNvCxnSpPr>
          <p:nvPr/>
        </p:nvCxnSpPr>
        <p:spPr>
          <a:xfrm flipH="1" flipV="1">
            <a:off x="8079051" y="7119596"/>
            <a:ext cx="358381" cy="34111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54" name="Text Box 8">
            <a:extLst>
              <a:ext uri="{FF2B5EF4-FFF2-40B4-BE49-F238E27FC236}">
                <a16:creationId xmlns:a16="http://schemas.microsoft.com/office/drawing/2014/main" id="{63051A78-8A66-664F-FBC8-FADEE984219A}"/>
              </a:ext>
            </a:extLst>
          </p:cNvPr>
          <p:cNvSpPr txBox="1">
            <a:spLocks noChangeArrowheads="1"/>
          </p:cNvSpPr>
          <p:nvPr/>
        </p:nvSpPr>
        <p:spPr bwMode="auto">
          <a:xfrm>
            <a:off x="102873" y="6661187"/>
            <a:ext cx="1800000" cy="1393456"/>
          </a:xfrm>
          <a:prstGeom prst="rect">
            <a:avLst/>
          </a:prstGeom>
          <a:solidFill>
            <a:srgbClr val="FFC000"/>
          </a:solidFill>
          <a:ln w="9525">
            <a:solidFill>
              <a:srgbClr val="000000"/>
            </a:solidFill>
            <a:miter lim="800000"/>
            <a:headEnd/>
            <a:tailEnd/>
          </a:ln>
        </p:spPr>
        <p:txBody>
          <a:bodyPr vert="horz" wrap="square" lIns="94500" tIns="47250" rIns="94500" bIns="47250" numCol="1" anchor="t" anchorCtr="0" compatLnSpc="1">
            <a:prstTxWarp prst="textNoShape">
              <a:avLst/>
            </a:prstTxWarp>
          </a:bodyPr>
          <a:lstStyle/>
          <a:p>
            <a:pP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Attendance is not sustained . </a:t>
            </a:r>
          </a:p>
          <a:p>
            <a:pP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Should attendance declines within a period a of 6 months a referral can be made the LA for legal Sanctions to be taken.  If after 6 months follow the Notice to Improve Pathway </a:t>
            </a:r>
          </a:p>
          <a:p>
            <a:pPr defTabSz="945032" eaLnBrk="0" fontAlgn="base" hangingPunct="0">
              <a:spcBef>
                <a:spcPct val="0"/>
              </a:spcBef>
              <a:spcAft>
                <a:spcPct val="0"/>
              </a:spcAft>
            </a:pPr>
            <a:endParaRPr lang="en-US" altLang="en-US" sz="900" dirty="0">
              <a:latin typeface="Arial" panose="020B0604020202020204" pitchFamily="34" charset="0"/>
              <a:ea typeface="Aptos" panose="020B0004020202020204" pitchFamily="34" charset="0"/>
              <a:cs typeface="Arial" panose="020B0604020202020204" pitchFamily="34" charset="0"/>
            </a:endParaRPr>
          </a:p>
        </p:txBody>
      </p:sp>
      <p:sp>
        <p:nvSpPr>
          <p:cNvPr id="161" name="Text Box 11">
            <a:extLst>
              <a:ext uri="{FF2B5EF4-FFF2-40B4-BE49-F238E27FC236}">
                <a16:creationId xmlns:a16="http://schemas.microsoft.com/office/drawing/2014/main" id="{1EA0F23A-F4C1-0DE7-C191-C294D7469699}"/>
              </a:ext>
            </a:extLst>
          </p:cNvPr>
          <p:cNvSpPr txBox="1">
            <a:spLocks noChangeArrowheads="1"/>
          </p:cNvSpPr>
          <p:nvPr/>
        </p:nvSpPr>
        <p:spPr bwMode="auto">
          <a:xfrm>
            <a:off x="10642969" y="6963642"/>
            <a:ext cx="1816496" cy="1004261"/>
          </a:xfrm>
          <a:prstGeom prst="rect">
            <a:avLst/>
          </a:prstGeom>
          <a:solidFill>
            <a:srgbClr val="FF0000"/>
          </a:solidFill>
          <a:ln w="9525">
            <a:solidFill>
              <a:srgbClr val="000000"/>
            </a:solidFill>
            <a:miter lim="800000"/>
            <a:headEnd/>
            <a:tailEnd/>
          </a:ln>
        </p:spPr>
        <p:txBody>
          <a:bodyPr vert="horz" wrap="square" lIns="94500" tIns="47250" rIns="94500" bIns="47250" numCol="1" anchor="t" anchorCtr="0" compatLnSpc="1">
            <a:prstTxWarp prst="textNoShape">
              <a:avLst/>
            </a:prstTxWarp>
          </a:bodyPr>
          <a:lstStyle/>
          <a:p>
            <a:pPr algn="ct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Notice to Improve letter has a positive impact on attendance engagement.  </a:t>
            </a:r>
          </a:p>
          <a:p>
            <a:pPr algn="ctr" defTabSz="945032" eaLnBrk="0" fontAlgn="base" hangingPunct="0">
              <a:spcBef>
                <a:spcPct val="0"/>
              </a:spcBef>
              <a:spcAft>
                <a:spcPct val="0"/>
              </a:spcAft>
            </a:pPr>
            <a:endParaRPr lang="en-US" altLang="en-US" sz="900" dirty="0">
              <a:latin typeface="Arial" panose="020B0604020202020204" pitchFamily="34" charset="0"/>
              <a:ea typeface="Aptos" panose="020B0004020202020204" pitchFamily="34" charset="0"/>
              <a:cs typeface="Arial" panose="020B0604020202020204" pitchFamily="34" charset="0"/>
            </a:endParaRPr>
          </a:p>
          <a:p>
            <a:pPr algn="ctr" defTabSz="945032" eaLnBrk="0" fontAlgn="base" hangingPunct="0">
              <a:spcBef>
                <a:spcPct val="0"/>
              </a:spcBef>
              <a:spcAft>
                <a:spcPct val="0"/>
              </a:spcAft>
            </a:pPr>
            <a:r>
              <a:rPr lang="en-US" altLang="en-US" sz="900" dirty="0">
                <a:latin typeface="Arial" panose="020B0604020202020204" pitchFamily="34" charset="0"/>
                <a:ea typeface="Aptos" panose="020B0004020202020204" pitchFamily="34" charset="0"/>
                <a:cs typeface="Arial" panose="020B0604020202020204" pitchFamily="34" charset="0"/>
              </a:rPr>
              <a:t>Continue to monitor and support</a:t>
            </a:r>
          </a:p>
        </p:txBody>
      </p:sp>
      <p:cxnSp>
        <p:nvCxnSpPr>
          <p:cNvPr id="168" name="Straight Arrow Connector 167">
            <a:extLst>
              <a:ext uri="{FF2B5EF4-FFF2-40B4-BE49-F238E27FC236}">
                <a16:creationId xmlns:a16="http://schemas.microsoft.com/office/drawing/2014/main" id="{1920602D-7DA5-85EC-3A74-1164431FA5AC}"/>
              </a:ext>
            </a:extLst>
          </p:cNvPr>
          <p:cNvCxnSpPr>
            <a:cxnSpLocks/>
            <a:stCxn id="12" idx="2"/>
            <a:endCxn id="161" idx="0"/>
          </p:cNvCxnSpPr>
          <p:nvPr/>
        </p:nvCxnSpPr>
        <p:spPr>
          <a:xfrm>
            <a:off x="11289465" y="6384608"/>
            <a:ext cx="261752" cy="579034"/>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81" name="Straight Arrow Connector 180">
            <a:extLst>
              <a:ext uri="{FF2B5EF4-FFF2-40B4-BE49-F238E27FC236}">
                <a16:creationId xmlns:a16="http://schemas.microsoft.com/office/drawing/2014/main" id="{FFF0F619-C817-02D9-80D7-9D4875A638AC}"/>
              </a:ext>
            </a:extLst>
          </p:cNvPr>
          <p:cNvCxnSpPr>
            <a:cxnSpLocks/>
            <a:stCxn id="19" idx="2"/>
            <a:endCxn id="54" idx="0"/>
          </p:cNvCxnSpPr>
          <p:nvPr/>
        </p:nvCxnSpPr>
        <p:spPr>
          <a:xfrm>
            <a:off x="1002873" y="6340088"/>
            <a:ext cx="0" cy="321099"/>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5348510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E4942197606ED4CA799A189DFE16173" ma:contentTypeVersion="15" ma:contentTypeDescription="Create a new document." ma:contentTypeScope="" ma:versionID="b6c9c9125c600f996643329447f51c31">
  <xsd:schema xmlns:xsd="http://www.w3.org/2001/XMLSchema" xmlns:xs="http://www.w3.org/2001/XMLSchema" xmlns:p="http://schemas.microsoft.com/office/2006/metadata/properties" xmlns:ns2="7d3f526c-d925-4c27-9680-4af71d7e43ec" xmlns:ns3="ec28521f-b684-483f-bae8-67c0f95d13fa" targetNamespace="http://schemas.microsoft.com/office/2006/metadata/properties" ma:root="true" ma:fieldsID="6039aaf16317d006d277d7f609942e1b" ns2:_="" ns3:_="">
    <xsd:import namespace="7d3f526c-d925-4c27-9680-4af71d7e43ec"/>
    <xsd:import namespace="ec28521f-b684-483f-bae8-67c0f95d13fa"/>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Location" minOccurs="0"/>
                <xsd:element ref="ns2:MediaServiceOCR"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d3f526c-d925-4c27-9680-4af71d7e43e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2a33aaf0-d2be-4910-a308-718f043c109a" ma:termSetId="09814cd3-568e-fe90-9814-8d621ff8fb84" ma:anchorId="fba54fb3-c3e1-fe81-a776-ca4b69148c4d" ma:open="true" ma:isKeyword="false">
      <xsd:complexType>
        <xsd:sequence>
          <xsd:element ref="pc:Terms" minOccurs="0" maxOccurs="1"/>
        </xsd:sequence>
      </xsd:complexType>
    </xsd:element>
    <xsd:element name="MediaServiceLocation" ma:index="18" nillable="true" ma:displayName="Location" ma:description="" ma:indexed="true" ma:internalName="MediaServiceLocatio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c28521f-b684-483f-bae8-67c0f95d13fa"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a925c0c8-593b-42aa-ae55-b039cb40abd2}" ma:internalName="TaxCatchAll" ma:showField="CatchAllData" ma:web="ec28521f-b684-483f-bae8-67c0f95d13fa">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7d3f526c-d925-4c27-9680-4af71d7e43ec">
      <Terms xmlns="http://schemas.microsoft.com/office/infopath/2007/PartnerControls"/>
    </lcf76f155ced4ddcb4097134ff3c332f>
    <TaxCatchAll xmlns="ec28521f-b684-483f-bae8-67c0f95d13fa" xsi:nil="true"/>
  </documentManagement>
</p:properties>
</file>

<file path=customXml/itemProps1.xml><?xml version="1.0" encoding="utf-8"?>
<ds:datastoreItem xmlns:ds="http://schemas.openxmlformats.org/officeDocument/2006/customXml" ds:itemID="{AC11DF06-E735-4F1E-A1E7-F2356CD29C59}">
  <ds:schemaRefs>
    <ds:schemaRef ds:uri="http://schemas.microsoft.com/sharepoint/v3/contenttype/forms"/>
  </ds:schemaRefs>
</ds:datastoreItem>
</file>

<file path=customXml/itemProps2.xml><?xml version="1.0" encoding="utf-8"?>
<ds:datastoreItem xmlns:ds="http://schemas.openxmlformats.org/officeDocument/2006/customXml" ds:itemID="{FEC7529E-D4B6-4D5A-9F08-4A6DD43345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d3f526c-d925-4c27-9680-4af71d7e43ec"/>
    <ds:schemaRef ds:uri="ec28521f-b684-483f-bae8-67c0f95d13f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4189D43-E02D-4540-9444-48F1C2FCE3D9}">
  <ds:schemaRefs>
    <ds:schemaRef ds:uri="http://schemas.microsoft.com/office/2006/documentManagement/types"/>
    <ds:schemaRef ds:uri="http://purl.org/dc/elements/1.1/"/>
    <ds:schemaRef ds:uri="http://schemas.microsoft.com/office/infopath/2007/PartnerControls"/>
    <ds:schemaRef ds:uri="7d3f526c-d925-4c27-9680-4af71d7e43ec"/>
    <ds:schemaRef ds:uri="http://purl.org/dc/dcmitype/"/>
    <ds:schemaRef ds:uri="http://purl.org/dc/terms/"/>
    <ds:schemaRef ds:uri="http://schemas.microsoft.com/office/2006/metadata/properties"/>
    <ds:schemaRef ds:uri="http://www.w3.org/XML/1998/namespace"/>
    <ds:schemaRef ds:uri="http://schemas.openxmlformats.org/package/2006/metadata/core-properties"/>
    <ds:schemaRef ds:uri="ec28521f-b684-483f-bae8-67c0f95d13fa"/>
  </ds:schemaRefs>
</ds:datastoreItem>
</file>

<file path=docProps/app.xml><?xml version="1.0" encoding="utf-8"?>
<Properties xmlns="http://schemas.openxmlformats.org/officeDocument/2006/extended-properties" xmlns:vt="http://schemas.openxmlformats.org/officeDocument/2006/docPropsVTypes">
  <Template>Office Theme</Template>
  <TotalTime>1670</TotalTime>
  <Words>1232</Words>
  <Application>Microsoft Office PowerPoint</Application>
  <PresentationFormat>Custom</PresentationFormat>
  <Paragraphs>90</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Aptos</vt:lpstr>
      <vt:lpstr>Aptos Display</vt:lpstr>
      <vt:lpstr>Arial</vt:lpstr>
      <vt:lpstr>Office Theme</vt:lpstr>
      <vt:lpstr>PowerPoint Presentation</vt:lpstr>
      <vt:lpstr>PowerPoint Presentation</vt:lpstr>
    </vt:vector>
  </TitlesOfParts>
  <Company>Cambridgeshire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Zena Cooper</dc:creator>
  <cp:lastModifiedBy>Robert Litten</cp:lastModifiedBy>
  <cp:revision>4</cp:revision>
  <cp:lastPrinted>2024-10-04T08:54:19Z</cp:lastPrinted>
  <dcterms:created xsi:type="dcterms:W3CDTF">2024-08-08T13:36:29Z</dcterms:created>
  <dcterms:modified xsi:type="dcterms:W3CDTF">2024-11-19T11:17:25Z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0x0101008E4942197606ED4CA799A189DFE16173</vt:lpwstr>
  </property>
  <property fmtid="{D5CDD505-2E9C-101B-9397-08002B2CF9AE}" pid="3" name="MediaServiceImageTags">
    <vt:lpwstr/>
  </property>
</Properties>
</file>